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359" r:id="rId2"/>
    <p:sldId id="285" r:id="rId3"/>
    <p:sldId id="286" r:id="rId4"/>
    <p:sldId id="263" r:id="rId5"/>
    <p:sldId id="278" r:id="rId6"/>
    <p:sldId id="257" r:id="rId7"/>
    <p:sldId id="276" r:id="rId8"/>
    <p:sldId id="277" r:id="rId9"/>
    <p:sldId id="256" r:id="rId10"/>
    <p:sldId id="258" r:id="rId11"/>
    <p:sldId id="259" r:id="rId12"/>
    <p:sldId id="260" r:id="rId13"/>
    <p:sldId id="261" r:id="rId14"/>
    <p:sldId id="262" r:id="rId15"/>
    <p:sldId id="273" r:id="rId16"/>
    <p:sldId id="274" r:id="rId17"/>
    <p:sldId id="275" r:id="rId18"/>
    <p:sldId id="279" r:id="rId19"/>
    <p:sldId id="280" r:id="rId20"/>
    <p:sldId id="264" r:id="rId21"/>
    <p:sldId id="265" r:id="rId22"/>
    <p:sldId id="266" r:id="rId23"/>
    <p:sldId id="267" r:id="rId24"/>
    <p:sldId id="288" r:id="rId25"/>
    <p:sldId id="289" r:id="rId26"/>
    <p:sldId id="268" r:id="rId27"/>
    <p:sldId id="269" r:id="rId28"/>
    <p:sldId id="272" r:id="rId29"/>
    <p:sldId id="292" r:id="rId30"/>
    <p:sldId id="349" r:id="rId31"/>
    <p:sldId id="307" r:id="rId32"/>
    <p:sldId id="350" r:id="rId33"/>
    <p:sldId id="351" r:id="rId34"/>
    <p:sldId id="352" r:id="rId35"/>
    <p:sldId id="353" r:id="rId36"/>
    <p:sldId id="354" r:id="rId37"/>
    <p:sldId id="355" r:id="rId38"/>
    <p:sldId id="356" r:id="rId39"/>
    <p:sldId id="357" r:id="rId40"/>
    <p:sldId id="308" r:id="rId41"/>
    <p:sldId id="296" r:id="rId42"/>
    <p:sldId id="300" r:id="rId43"/>
    <p:sldId id="297" r:id="rId44"/>
    <p:sldId id="298" r:id="rId45"/>
    <p:sldId id="299" r:id="rId46"/>
    <p:sldId id="301" r:id="rId47"/>
    <p:sldId id="302" r:id="rId48"/>
    <p:sldId id="303" r:id="rId49"/>
    <p:sldId id="304" r:id="rId50"/>
    <p:sldId id="305" r:id="rId51"/>
    <p:sldId id="309" r:id="rId52"/>
    <p:sldId id="334" r:id="rId53"/>
    <p:sldId id="335" r:id="rId54"/>
    <p:sldId id="336" r:id="rId55"/>
    <p:sldId id="337" r:id="rId56"/>
    <p:sldId id="310" r:id="rId57"/>
    <p:sldId id="311" r:id="rId58"/>
    <p:sldId id="312" r:id="rId59"/>
    <p:sldId id="313" r:id="rId60"/>
    <p:sldId id="315" r:id="rId61"/>
    <p:sldId id="328" r:id="rId62"/>
    <p:sldId id="329" r:id="rId63"/>
    <p:sldId id="330" r:id="rId64"/>
    <p:sldId id="331" r:id="rId65"/>
    <p:sldId id="332" r:id="rId66"/>
    <p:sldId id="333"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38" r:id="rId80"/>
    <p:sldId id="339" r:id="rId81"/>
    <p:sldId id="346" r:id="rId82"/>
    <p:sldId id="347" r:id="rId83"/>
    <p:sldId id="340" r:id="rId84"/>
    <p:sldId id="341" r:id="rId85"/>
    <p:sldId id="342" r:id="rId86"/>
    <p:sldId id="343" r:id="rId87"/>
    <p:sldId id="344" r:id="rId88"/>
    <p:sldId id="345"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577" autoAdjust="0"/>
  </p:normalViewPr>
  <p:slideViewPr>
    <p:cSldViewPr snapToGrid="0" snapToObjects="1">
      <p:cViewPr varScale="1">
        <p:scale>
          <a:sx n="108" d="100"/>
          <a:sy n="108" d="100"/>
        </p:scale>
        <p:origin x="-96" y="-1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8B885-AA0B-1446-B3E7-A3AA00E58A11}" type="datetimeFigureOut">
              <a:rPr lang="en-US" smtClean="0"/>
              <a:t>4/3/16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7D2F0-D53E-D249-880B-FFE3CF70F8B9}" type="slidenum">
              <a:rPr lang="en-US" smtClean="0"/>
              <a:t>‹#›</a:t>
            </a:fld>
            <a:endParaRPr lang="en-US"/>
          </a:p>
        </p:txBody>
      </p:sp>
    </p:spTree>
    <p:extLst>
      <p:ext uri="{BB962C8B-B14F-4D97-AF65-F5344CB8AC3E}">
        <p14:creationId xmlns:p14="http://schemas.microsoft.com/office/powerpoint/2010/main" val="31664593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7">
              <a:defRPr/>
            </a:pPr>
            <a:r>
              <a:rPr lang="en-US" b="1" dirty="0" smtClean="0"/>
              <a:t>We’re on the verge.  Over the next 5 years, models</a:t>
            </a:r>
            <a:r>
              <a:rPr lang="en-US" b="1" baseline="0" dirty="0" smtClean="0"/>
              <a:t> and reasoning </a:t>
            </a:r>
            <a:r>
              <a:rPr lang="en-US" b="1" dirty="0" smtClean="0"/>
              <a:t>going to get a lot more sophisticated, and Big M essential. </a:t>
            </a:r>
          </a:p>
          <a:p>
            <a:pPr defTabSz="457167">
              <a:defRPr/>
            </a:pPr>
            <a:r>
              <a:rPr lang="en-US" b="1" dirty="0" smtClean="0"/>
              <a:t>(Looking</a:t>
            </a:r>
            <a:r>
              <a:rPr lang="en-US" b="1" baseline="0" dirty="0" smtClean="0"/>
              <a:t> ahead, 2020, but a few leaders like Tony are doing it today.)</a:t>
            </a:r>
            <a:endParaRPr lang="en-US" b="1" dirty="0" smtClean="0"/>
          </a:p>
          <a:p>
            <a:r>
              <a:rPr lang="en-US" b="1" dirty="0" smtClean="0"/>
              <a:t>Use of models, much deeper</a:t>
            </a:r>
            <a:r>
              <a:rPr lang="en-US" b="1" baseline="0" dirty="0" smtClean="0"/>
              <a:t> case reports, Essential role of Big M (no one can do this in their heads. </a:t>
            </a:r>
            <a:endParaRPr lang="en-US" b="1" dirty="0" smtClean="0"/>
          </a:p>
          <a:p>
            <a:r>
              <a:rPr lang="en-US" b="1" dirty="0" smtClean="0"/>
              <a:t>    Emphasize role of models throughout: reverse engineering (small data),</a:t>
            </a:r>
            <a:r>
              <a:rPr lang="en-US" b="1" baseline="0" dirty="0" smtClean="0"/>
              <a:t> treatment planning (statistical chess – many games, with life and death stakes),</a:t>
            </a:r>
          </a:p>
          <a:p>
            <a:r>
              <a:rPr lang="en-US" b="1" baseline="0" dirty="0" smtClean="0"/>
              <a:t>    Robot scientist to test compounds (or propose)</a:t>
            </a:r>
            <a:endParaRPr lang="en-US" b="1" dirty="0" smtClean="0"/>
          </a:p>
          <a:p>
            <a:r>
              <a:rPr lang="en-US" b="1" dirty="0" smtClean="0"/>
              <a:t>    Instantiation of reference models in Silicon Avatar.</a:t>
            </a:r>
            <a:r>
              <a:rPr lang="en-US" b="1" baseline="0" dirty="0" smtClean="0"/>
              <a:t> </a:t>
            </a:r>
          </a:p>
          <a:p>
            <a:r>
              <a:rPr lang="en-US" b="1" baseline="0" dirty="0" smtClean="0"/>
              <a:t>    Learning: Capture CRs from every patient. CC building a network to capture them.  </a:t>
            </a:r>
          </a:p>
          <a:p>
            <a:endParaRPr lang="en-US" b="1" baseline="0" dirty="0" smtClean="0"/>
          </a:p>
          <a:p>
            <a:r>
              <a:rPr lang="en-US" b="1" baseline="0" dirty="0" smtClean="0"/>
              <a:t>    In end, tight integration of research and care around individual patients.</a:t>
            </a:r>
          </a:p>
          <a:p>
            <a:r>
              <a:rPr lang="en-US" b="1" baseline="0" dirty="0" smtClean="0"/>
              <a:t>    Eliminate the artificial wall, and redefine what it means to do our best (using latest scientific knowledge, tools)</a:t>
            </a:r>
          </a:p>
          <a:p>
            <a:r>
              <a:rPr lang="en-US" b="1" baseline="0" dirty="0" smtClean="0"/>
              <a:t>    </a:t>
            </a:r>
            <a:r>
              <a:rPr lang="en-US" b="1" dirty="0" smtClean="0"/>
              <a:t>No daylight, Tony’s tumor board.  (incredible</a:t>
            </a:r>
            <a:r>
              <a:rPr lang="en-US" b="1" baseline="0" dirty="0" smtClean="0"/>
              <a:t> to see real time science in ways it would never happen for a rat).</a:t>
            </a:r>
            <a:endParaRPr lang="en-US" b="1" dirty="0" smtClean="0"/>
          </a:p>
          <a:p>
            <a:r>
              <a:rPr lang="en-US" b="1" dirty="0" smtClean="0"/>
              <a:t>    Califano – True story.  ‘Who</a:t>
            </a:r>
            <a:r>
              <a:rPr lang="en-US" b="1" baseline="0" dirty="0" smtClean="0"/>
              <a:t> was that patient?’: </a:t>
            </a:r>
            <a:r>
              <a:rPr lang="en-US" b="1" dirty="0" smtClean="0"/>
              <a:t>potential to slash decades.</a:t>
            </a:r>
          </a:p>
          <a:p>
            <a:r>
              <a:rPr lang="en-US" b="1" baseline="0" dirty="0" smtClean="0"/>
              <a:t>    Double down if successful, else stop dead ends.</a:t>
            </a:r>
            <a:endParaRPr lang="en-US" b="1" dirty="0" smtClean="0"/>
          </a:p>
          <a:p>
            <a:r>
              <a:rPr lang="en-US" b="1" baseline="0" dirty="0" smtClean="0"/>
              <a:t>    This is what Big M will make possible.</a:t>
            </a:r>
          </a:p>
          <a:p>
            <a:endParaRPr lang="en-US" b="1" baseline="0" dirty="0" smtClean="0"/>
          </a:p>
          <a:p>
            <a:r>
              <a:rPr lang="en-US" b="1" baseline="0" dirty="0" smtClean="0"/>
              <a:t>    Nature paper -&gt; PODT</a:t>
            </a:r>
            <a:endParaRPr lang="en-US" b="1" dirty="0" smtClean="0"/>
          </a:p>
          <a:p>
            <a:endParaRPr lang="en-US" b="1" dirty="0" smtClean="0"/>
          </a:p>
        </p:txBody>
      </p:sp>
      <p:sp>
        <p:nvSpPr>
          <p:cNvPr id="4" name="Slide Number Placeholder 3"/>
          <p:cNvSpPr>
            <a:spLocks noGrp="1"/>
          </p:cNvSpPr>
          <p:nvPr>
            <p:ph type="sldNum" sz="quarter" idx="10"/>
          </p:nvPr>
        </p:nvSpPr>
        <p:spPr/>
        <p:txBody>
          <a:bodyPr/>
          <a:lstStyle/>
          <a:p>
            <a:fld id="{8D5F66CE-D3B2-D940-B10A-2C058E174EB1}"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18105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7">
              <a:defRPr/>
            </a:pPr>
            <a:r>
              <a:rPr lang="en-US" b="1" dirty="0" smtClean="0"/>
              <a:t>We’re on the verge.  Over the next 5 years, models</a:t>
            </a:r>
            <a:r>
              <a:rPr lang="en-US" b="1" baseline="0" dirty="0" smtClean="0"/>
              <a:t> and reasoning </a:t>
            </a:r>
            <a:r>
              <a:rPr lang="en-US" b="1" dirty="0" smtClean="0"/>
              <a:t>going to get a lot more sophisticated, and Big M essential. </a:t>
            </a:r>
          </a:p>
          <a:p>
            <a:pPr defTabSz="457167">
              <a:defRPr/>
            </a:pPr>
            <a:r>
              <a:rPr lang="en-US" b="1" dirty="0" smtClean="0"/>
              <a:t>(Looking</a:t>
            </a:r>
            <a:r>
              <a:rPr lang="en-US" b="1" baseline="0" dirty="0" smtClean="0"/>
              <a:t> ahead, 2020, but a few leaders like Tony are doing it today.)</a:t>
            </a:r>
            <a:endParaRPr lang="en-US" b="1" dirty="0" smtClean="0"/>
          </a:p>
          <a:p>
            <a:r>
              <a:rPr lang="en-US" b="1" dirty="0" smtClean="0"/>
              <a:t>Use of models, much deeper</a:t>
            </a:r>
            <a:r>
              <a:rPr lang="en-US" b="1" baseline="0" dirty="0" smtClean="0"/>
              <a:t> case reports, Essential role of Big M (no one can do this in their heads. </a:t>
            </a:r>
            <a:endParaRPr lang="en-US" b="1" dirty="0" smtClean="0"/>
          </a:p>
          <a:p>
            <a:r>
              <a:rPr lang="en-US" b="1" dirty="0" smtClean="0"/>
              <a:t>    Emphasize role of models throughout: reverse engineering (small data),</a:t>
            </a:r>
            <a:r>
              <a:rPr lang="en-US" b="1" baseline="0" dirty="0" smtClean="0"/>
              <a:t> treatment planning (statistical chess – many games, with life and death stakes),</a:t>
            </a:r>
          </a:p>
          <a:p>
            <a:r>
              <a:rPr lang="en-US" b="1" baseline="0" dirty="0" smtClean="0"/>
              <a:t>    Robot scientist to test compounds (or propose)</a:t>
            </a:r>
            <a:endParaRPr lang="en-US" b="1" dirty="0" smtClean="0"/>
          </a:p>
          <a:p>
            <a:r>
              <a:rPr lang="en-US" b="1" dirty="0" smtClean="0"/>
              <a:t>    Instantiation of reference models in Silicon Avatar.</a:t>
            </a:r>
            <a:r>
              <a:rPr lang="en-US" b="1" baseline="0" dirty="0" smtClean="0"/>
              <a:t> </a:t>
            </a:r>
          </a:p>
          <a:p>
            <a:r>
              <a:rPr lang="en-US" b="1" baseline="0" dirty="0" smtClean="0"/>
              <a:t>    Learning: Capture CRs from every patient. CC building a network to capture them.  </a:t>
            </a:r>
          </a:p>
          <a:p>
            <a:endParaRPr lang="en-US" b="1" baseline="0" dirty="0" smtClean="0"/>
          </a:p>
          <a:p>
            <a:r>
              <a:rPr lang="en-US" b="1" baseline="0" dirty="0" smtClean="0"/>
              <a:t>    In end, tight integration of research and care around individual patients.</a:t>
            </a:r>
          </a:p>
          <a:p>
            <a:r>
              <a:rPr lang="en-US" b="1" baseline="0" dirty="0" smtClean="0"/>
              <a:t>    Eliminate the artificial wall, and redefine what it means to do our best (using latest scientific knowledge, tools)</a:t>
            </a:r>
          </a:p>
          <a:p>
            <a:r>
              <a:rPr lang="en-US" b="1" baseline="0" dirty="0" smtClean="0"/>
              <a:t>    </a:t>
            </a:r>
            <a:r>
              <a:rPr lang="en-US" b="1" dirty="0" smtClean="0"/>
              <a:t>No daylight, Tony’s tumor board.  (incredible</a:t>
            </a:r>
            <a:r>
              <a:rPr lang="en-US" b="1" baseline="0" dirty="0" smtClean="0"/>
              <a:t> to see real time science in ways it would never happen for a rat).</a:t>
            </a:r>
            <a:endParaRPr lang="en-US" b="1" dirty="0" smtClean="0"/>
          </a:p>
          <a:p>
            <a:r>
              <a:rPr lang="en-US" b="1" dirty="0" smtClean="0"/>
              <a:t>    Califano – True story.  ‘Who</a:t>
            </a:r>
            <a:r>
              <a:rPr lang="en-US" b="1" baseline="0" dirty="0" smtClean="0"/>
              <a:t> was that patient?’: </a:t>
            </a:r>
            <a:r>
              <a:rPr lang="en-US" b="1" dirty="0" smtClean="0"/>
              <a:t>potential to slash decades.</a:t>
            </a:r>
          </a:p>
          <a:p>
            <a:r>
              <a:rPr lang="en-US" b="1" baseline="0" dirty="0" smtClean="0"/>
              <a:t>    Double down if successful, else stop dead ends.</a:t>
            </a:r>
            <a:endParaRPr lang="en-US" b="1" dirty="0" smtClean="0"/>
          </a:p>
          <a:p>
            <a:r>
              <a:rPr lang="en-US" b="1" baseline="0" dirty="0" smtClean="0"/>
              <a:t>    This is what Big M will make possible.</a:t>
            </a:r>
          </a:p>
          <a:p>
            <a:endParaRPr lang="en-US" b="1" baseline="0" dirty="0" smtClean="0"/>
          </a:p>
          <a:p>
            <a:r>
              <a:rPr lang="en-US" b="1" baseline="0" dirty="0" smtClean="0"/>
              <a:t>    Nature paper -&gt; PODT</a:t>
            </a:r>
            <a:endParaRPr lang="en-US" b="1" dirty="0" smtClean="0"/>
          </a:p>
          <a:p>
            <a:endParaRPr lang="en-US" b="1" dirty="0" smtClean="0"/>
          </a:p>
        </p:txBody>
      </p:sp>
      <p:sp>
        <p:nvSpPr>
          <p:cNvPr id="4" name="Slide Number Placeholder 3"/>
          <p:cNvSpPr>
            <a:spLocks noGrp="1"/>
          </p:cNvSpPr>
          <p:nvPr>
            <p:ph type="sldNum" sz="quarter" idx="10"/>
          </p:nvPr>
        </p:nvSpPr>
        <p:spPr/>
        <p:txBody>
          <a:bodyPr/>
          <a:lstStyle/>
          <a:p>
            <a:fld id="{8D5F66CE-D3B2-D940-B10A-2C058E174EB1}"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18105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7">
              <a:defRPr/>
            </a:pPr>
            <a:r>
              <a:rPr lang="en-US" b="1" dirty="0" smtClean="0"/>
              <a:t>We’re on the verge.  Over the next 5 years, models</a:t>
            </a:r>
            <a:r>
              <a:rPr lang="en-US" b="1" baseline="0" dirty="0" smtClean="0"/>
              <a:t> and reasoning </a:t>
            </a:r>
            <a:r>
              <a:rPr lang="en-US" b="1" dirty="0" smtClean="0"/>
              <a:t>going to get a lot more sophisticated, and Big M essential. </a:t>
            </a:r>
          </a:p>
          <a:p>
            <a:pPr defTabSz="457167">
              <a:defRPr/>
            </a:pPr>
            <a:r>
              <a:rPr lang="en-US" b="1" dirty="0" smtClean="0"/>
              <a:t>(Looking</a:t>
            </a:r>
            <a:r>
              <a:rPr lang="en-US" b="1" baseline="0" dirty="0" smtClean="0"/>
              <a:t> ahead, 2020, but a few leaders like Tony are doing it today.)</a:t>
            </a:r>
            <a:endParaRPr lang="en-US" b="1" dirty="0" smtClean="0"/>
          </a:p>
          <a:p>
            <a:r>
              <a:rPr lang="en-US" b="1" dirty="0" smtClean="0"/>
              <a:t>Use of models, much deeper</a:t>
            </a:r>
            <a:r>
              <a:rPr lang="en-US" b="1" baseline="0" dirty="0" smtClean="0"/>
              <a:t> case reports, Essential role of Big M (no one can do this in their heads. </a:t>
            </a:r>
            <a:endParaRPr lang="en-US" b="1" dirty="0" smtClean="0"/>
          </a:p>
          <a:p>
            <a:r>
              <a:rPr lang="en-US" b="1" dirty="0" smtClean="0"/>
              <a:t>    Emphasize role of models throughout: reverse engineering (small data),</a:t>
            </a:r>
            <a:r>
              <a:rPr lang="en-US" b="1" baseline="0" dirty="0" smtClean="0"/>
              <a:t> treatment planning (statistical chess – many games, with life and death stakes),</a:t>
            </a:r>
          </a:p>
          <a:p>
            <a:r>
              <a:rPr lang="en-US" b="1" baseline="0" dirty="0" smtClean="0"/>
              <a:t>    Robot scientist to test compounds (or propose)</a:t>
            </a:r>
            <a:endParaRPr lang="en-US" b="1" dirty="0" smtClean="0"/>
          </a:p>
          <a:p>
            <a:r>
              <a:rPr lang="en-US" b="1" dirty="0" smtClean="0"/>
              <a:t>    Instantiation of reference models in Silicon Avatar.</a:t>
            </a:r>
            <a:r>
              <a:rPr lang="en-US" b="1" baseline="0" dirty="0" smtClean="0"/>
              <a:t> </a:t>
            </a:r>
          </a:p>
          <a:p>
            <a:r>
              <a:rPr lang="en-US" b="1" baseline="0" dirty="0" smtClean="0"/>
              <a:t>    Learning: Capture CRs from every patient. CC building a network to capture them.  </a:t>
            </a:r>
          </a:p>
          <a:p>
            <a:endParaRPr lang="en-US" b="1" baseline="0" dirty="0" smtClean="0"/>
          </a:p>
          <a:p>
            <a:r>
              <a:rPr lang="en-US" b="1" baseline="0" dirty="0" smtClean="0"/>
              <a:t>    In end, tight integration of research and care around individual patients.</a:t>
            </a:r>
          </a:p>
          <a:p>
            <a:r>
              <a:rPr lang="en-US" b="1" baseline="0" dirty="0" smtClean="0"/>
              <a:t>    Eliminate the artificial wall, and redefine what it means to do our best (using latest scientific knowledge, tools)</a:t>
            </a:r>
          </a:p>
          <a:p>
            <a:r>
              <a:rPr lang="en-US" b="1" baseline="0" dirty="0" smtClean="0"/>
              <a:t>    </a:t>
            </a:r>
            <a:r>
              <a:rPr lang="en-US" b="1" dirty="0" smtClean="0"/>
              <a:t>No daylight, Tony’s tumor board.  (incredible</a:t>
            </a:r>
            <a:r>
              <a:rPr lang="en-US" b="1" baseline="0" dirty="0" smtClean="0"/>
              <a:t> to see real time science in ways it would never happen for a rat).</a:t>
            </a:r>
            <a:endParaRPr lang="en-US" b="1" dirty="0" smtClean="0"/>
          </a:p>
          <a:p>
            <a:r>
              <a:rPr lang="en-US" b="1" dirty="0" smtClean="0"/>
              <a:t>    Califano – True story.  ‘Who</a:t>
            </a:r>
            <a:r>
              <a:rPr lang="en-US" b="1" baseline="0" dirty="0" smtClean="0"/>
              <a:t> was that patient?’: </a:t>
            </a:r>
            <a:r>
              <a:rPr lang="en-US" b="1" dirty="0" smtClean="0"/>
              <a:t>potential to slash decades.</a:t>
            </a:r>
          </a:p>
          <a:p>
            <a:r>
              <a:rPr lang="en-US" b="1" baseline="0" dirty="0" smtClean="0"/>
              <a:t>    Double down if successful, else stop dead ends.</a:t>
            </a:r>
            <a:endParaRPr lang="en-US" b="1" dirty="0" smtClean="0"/>
          </a:p>
          <a:p>
            <a:r>
              <a:rPr lang="en-US" b="1" baseline="0" dirty="0" smtClean="0"/>
              <a:t>    This is what Big M will make possible.</a:t>
            </a:r>
          </a:p>
          <a:p>
            <a:endParaRPr lang="en-US" b="1" baseline="0" dirty="0" smtClean="0"/>
          </a:p>
          <a:p>
            <a:r>
              <a:rPr lang="en-US" b="1" baseline="0" dirty="0" smtClean="0"/>
              <a:t>    Nature paper -&gt; PODT</a:t>
            </a:r>
            <a:endParaRPr lang="en-US" b="1" dirty="0" smtClean="0"/>
          </a:p>
          <a:p>
            <a:endParaRPr lang="en-US" b="1" dirty="0" smtClean="0"/>
          </a:p>
        </p:txBody>
      </p:sp>
      <p:sp>
        <p:nvSpPr>
          <p:cNvPr id="4" name="Slide Number Placeholder 3"/>
          <p:cNvSpPr>
            <a:spLocks noGrp="1"/>
          </p:cNvSpPr>
          <p:nvPr>
            <p:ph type="sldNum" sz="quarter" idx="10"/>
          </p:nvPr>
        </p:nvSpPr>
        <p:spPr/>
        <p:txBody>
          <a:bodyPr/>
          <a:lstStyle/>
          <a:p>
            <a:fld id="{8D5F66CE-D3B2-D940-B10A-2C058E174EB1}"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1810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7">
              <a:defRPr/>
            </a:pPr>
            <a:r>
              <a:rPr lang="en-US" b="1" dirty="0" smtClean="0"/>
              <a:t>We’re on the verge.  Over the next 5 years, models</a:t>
            </a:r>
            <a:r>
              <a:rPr lang="en-US" b="1" baseline="0" dirty="0" smtClean="0"/>
              <a:t> and reasoning </a:t>
            </a:r>
            <a:r>
              <a:rPr lang="en-US" b="1" dirty="0" smtClean="0"/>
              <a:t>going to get a lot more sophisticated, and Big M essential. </a:t>
            </a:r>
          </a:p>
          <a:p>
            <a:pPr defTabSz="457167">
              <a:defRPr/>
            </a:pPr>
            <a:r>
              <a:rPr lang="en-US" b="1" dirty="0" smtClean="0"/>
              <a:t>(Looking</a:t>
            </a:r>
            <a:r>
              <a:rPr lang="en-US" b="1" baseline="0" dirty="0" smtClean="0"/>
              <a:t> ahead, 2020, but a few leaders like Tony are doing it today.)</a:t>
            </a:r>
            <a:endParaRPr lang="en-US" b="1" dirty="0" smtClean="0"/>
          </a:p>
          <a:p>
            <a:r>
              <a:rPr lang="en-US" b="1" dirty="0" smtClean="0"/>
              <a:t>Use of models, much deeper</a:t>
            </a:r>
            <a:r>
              <a:rPr lang="en-US" b="1" baseline="0" dirty="0" smtClean="0"/>
              <a:t> case reports, Essential role of Big M (no one can do this in their heads. </a:t>
            </a:r>
            <a:endParaRPr lang="en-US" b="1" dirty="0" smtClean="0"/>
          </a:p>
          <a:p>
            <a:r>
              <a:rPr lang="en-US" b="1" dirty="0" smtClean="0"/>
              <a:t>    Emphasize role of models throughout: reverse engineering (small data),</a:t>
            </a:r>
            <a:r>
              <a:rPr lang="en-US" b="1" baseline="0" dirty="0" smtClean="0"/>
              <a:t> treatment planning (statistical chess – many games, with life and death stakes),</a:t>
            </a:r>
          </a:p>
          <a:p>
            <a:r>
              <a:rPr lang="en-US" b="1" baseline="0" dirty="0" smtClean="0"/>
              <a:t>    Robot scientist to test compounds (or propose)</a:t>
            </a:r>
            <a:endParaRPr lang="en-US" b="1" dirty="0" smtClean="0"/>
          </a:p>
          <a:p>
            <a:r>
              <a:rPr lang="en-US" b="1" dirty="0" smtClean="0"/>
              <a:t>    Instantiation of reference models in Silicon Avatar.</a:t>
            </a:r>
            <a:r>
              <a:rPr lang="en-US" b="1" baseline="0" dirty="0" smtClean="0"/>
              <a:t> </a:t>
            </a:r>
          </a:p>
          <a:p>
            <a:r>
              <a:rPr lang="en-US" b="1" baseline="0" dirty="0" smtClean="0"/>
              <a:t>    Learning: Capture CRs from every patient. CC building a network to capture them.  </a:t>
            </a:r>
          </a:p>
          <a:p>
            <a:endParaRPr lang="en-US" b="1" baseline="0" dirty="0" smtClean="0"/>
          </a:p>
          <a:p>
            <a:r>
              <a:rPr lang="en-US" b="1" baseline="0" dirty="0" smtClean="0"/>
              <a:t>    In end, tight integration of research and care around individual patients.</a:t>
            </a:r>
          </a:p>
          <a:p>
            <a:r>
              <a:rPr lang="en-US" b="1" baseline="0" dirty="0" smtClean="0"/>
              <a:t>    Eliminate the artificial wall, and redefine what it means to do our best (using latest scientific knowledge, tools)</a:t>
            </a:r>
          </a:p>
          <a:p>
            <a:r>
              <a:rPr lang="en-US" b="1" baseline="0" dirty="0" smtClean="0"/>
              <a:t>    </a:t>
            </a:r>
            <a:r>
              <a:rPr lang="en-US" b="1" dirty="0" smtClean="0"/>
              <a:t>No daylight, Tony’s tumor board.  (incredible</a:t>
            </a:r>
            <a:r>
              <a:rPr lang="en-US" b="1" baseline="0" dirty="0" smtClean="0"/>
              <a:t> to see real time science in ways it would never happen for a rat).</a:t>
            </a:r>
            <a:endParaRPr lang="en-US" b="1" dirty="0" smtClean="0"/>
          </a:p>
          <a:p>
            <a:r>
              <a:rPr lang="en-US" b="1" dirty="0" smtClean="0"/>
              <a:t>    Califano – True story.  ‘Who</a:t>
            </a:r>
            <a:r>
              <a:rPr lang="en-US" b="1" baseline="0" dirty="0" smtClean="0"/>
              <a:t> was that patient?’: </a:t>
            </a:r>
            <a:r>
              <a:rPr lang="en-US" b="1" dirty="0" smtClean="0"/>
              <a:t>potential to slash decades.</a:t>
            </a:r>
          </a:p>
          <a:p>
            <a:r>
              <a:rPr lang="en-US" b="1" baseline="0" dirty="0" smtClean="0"/>
              <a:t>    Double down if successful, else stop dead ends.</a:t>
            </a:r>
            <a:endParaRPr lang="en-US" b="1" dirty="0" smtClean="0"/>
          </a:p>
          <a:p>
            <a:r>
              <a:rPr lang="en-US" b="1" baseline="0" dirty="0" smtClean="0"/>
              <a:t>    This is what Big M will make possible.</a:t>
            </a:r>
          </a:p>
          <a:p>
            <a:endParaRPr lang="en-US" b="1" baseline="0" dirty="0" smtClean="0"/>
          </a:p>
          <a:p>
            <a:r>
              <a:rPr lang="en-US" b="1" baseline="0" dirty="0" smtClean="0"/>
              <a:t>    Nature paper -&gt; PODT</a:t>
            </a:r>
            <a:endParaRPr lang="en-US" b="1" dirty="0" smtClean="0"/>
          </a:p>
          <a:p>
            <a:endParaRPr lang="en-US" b="1" dirty="0" smtClean="0"/>
          </a:p>
        </p:txBody>
      </p:sp>
      <p:sp>
        <p:nvSpPr>
          <p:cNvPr id="4" name="Slide Number Placeholder 3"/>
          <p:cNvSpPr>
            <a:spLocks noGrp="1"/>
          </p:cNvSpPr>
          <p:nvPr>
            <p:ph type="sldNum" sz="quarter" idx="10"/>
          </p:nvPr>
        </p:nvSpPr>
        <p:spPr/>
        <p:txBody>
          <a:bodyPr/>
          <a:lstStyle/>
          <a:p>
            <a:fld id="{8D5F66CE-D3B2-D940-B10A-2C058E174EB1}"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1810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controlled by a molecular tumor board (or a single oncologist operating a tumor board).  Unlike a traditional tumor board..</a:t>
            </a:r>
          </a:p>
          <a:p>
            <a:r>
              <a:rPr lang="en-US" dirty="0"/>
              <a:t>{Feature of these is MTB, a new type of advisory group comprised of multidisciplinary experts, including those in the fields of cancer biology, targeted therapies and bioinformatics, in addition to standard medical, surgical and radiation </a:t>
            </a:r>
            <a:r>
              <a:rPr lang="en-US" dirty="0" err="1"/>
              <a:t>onologists</a:t>
            </a:r>
            <a:r>
              <a:rPr lang="en-US" dirty="0"/>
              <a:t>, radiologists and pathologists”}</a:t>
            </a:r>
          </a:p>
          <a:p>
            <a:endParaRPr lang="en-US" dirty="0"/>
          </a:p>
          <a:p>
            <a:r>
              <a:rPr lang="en-US" dirty="0"/>
              <a:t>JOKE – which one is War Room?</a:t>
            </a:r>
          </a:p>
          <a:p>
            <a:r>
              <a:rPr lang="en-US" dirty="0"/>
              <a:t> </a:t>
            </a:r>
          </a:p>
          <a:p>
            <a:r>
              <a:rPr lang="en-US" dirty="0"/>
              <a:t>{While they use the Web, No cancer informatics support}</a:t>
            </a:r>
          </a:p>
          <a:p>
            <a:endParaRPr lang="en-US" dirty="0"/>
          </a:p>
          <a:p>
            <a:endParaRPr lang="en-US" dirty="0"/>
          </a:p>
          <a:p>
            <a:endParaRPr lang="en-US" dirty="0"/>
          </a:p>
          <a:p>
            <a:endParaRPr lang="en-US" dirty="0"/>
          </a:p>
          <a:p>
            <a:r>
              <a:rPr lang="en-US" dirty="0"/>
              <a:t>Add Caption: </a:t>
            </a:r>
            <a:r>
              <a:rPr lang="en-US" b="1" dirty="0"/>
              <a:t>medical, surgical and radiation therapy oncologists, biostatisticians, radiologists, pathologists, clinical geneticists, basic and translational science researchers, and bioinformatics and pathway analysis specialists </a:t>
            </a:r>
            <a:r>
              <a:rPr lang="en-US" dirty="0"/>
              <a:t>.</a:t>
            </a:r>
          </a:p>
          <a:p>
            <a:r>
              <a:rPr lang="en-US" dirty="0"/>
              <a:t> </a:t>
            </a:r>
          </a:p>
          <a:p>
            <a:r>
              <a:rPr lang="en-US" dirty="0"/>
              <a:t>Voiceover: Molecular Tumor Board, a new type of advisory group comprised of multidisciplinary experts, including those in the fields of tumor genetics, basic science and bioinformatics, in addition to standard medical, surgical and radiation </a:t>
            </a:r>
            <a:r>
              <a:rPr lang="en-US" dirty="0" err="1"/>
              <a:t>onologists</a:t>
            </a:r>
            <a:r>
              <a:rPr lang="en-US" dirty="0"/>
              <a:t>, radiologists and pathologists”</a:t>
            </a:r>
          </a:p>
          <a:p>
            <a:endParaRPr lang="en-US" dirty="0"/>
          </a:p>
          <a:p>
            <a:r>
              <a:rPr lang="en-US" dirty="0"/>
              <a:t>A second slide might have a map of the sites who are in line to be co-PIs (you have that list, just put their logos on a map of the US). You can adapt this one – some of the logos may already be there.</a:t>
            </a:r>
          </a:p>
          <a:p>
            <a:endParaRPr lang="en-US" dirty="0" smtClean="0"/>
          </a:p>
          <a:p>
            <a:endParaRPr lang="en-US" dirty="0" smtClean="0"/>
          </a:p>
          <a:p>
            <a:endParaRPr lang="en-US" dirty="0" smtClean="0"/>
          </a:p>
          <a:p>
            <a:endParaRPr lang="en-US" dirty="0" smtClean="0"/>
          </a:p>
          <a:p>
            <a:r>
              <a:rPr lang="en-US" dirty="0" smtClean="0"/>
              <a:t>Analysis</a:t>
            </a:r>
            <a:r>
              <a:rPr lang="en-US" baseline="0" dirty="0" smtClean="0"/>
              <a:t> is done by new breed of tumor board – Molecular with experts on cancer biology, pathways, drugs, computational biology</a:t>
            </a:r>
          </a:p>
          <a:p>
            <a:r>
              <a:rPr lang="en-US" baseline="0" dirty="0" smtClean="0"/>
              <a:t>It’s also increasingly virtual.  And someday computerized and robot ‘scientists (foreshadowing)</a:t>
            </a:r>
            <a:endParaRPr lang="en-US" dirty="0" smtClean="0"/>
          </a:p>
          <a:p>
            <a:endParaRPr lang="en-US" dirty="0" smtClean="0"/>
          </a:p>
          <a:p>
            <a:r>
              <a:rPr lang="en-US" dirty="0" smtClean="0"/>
              <a:t>Feature of both of these is Molecular tumor</a:t>
            </a:r>
            <a:r>
              <a:rPr lang="en-US" baseline="0" dirty="0" smtClean="0"/>
              <a:t> boards - have a scientist, do real time science, Tony Blau.  (have two examples, guess which one).</a:t>
            </a:r>
          </a:p>
          <a:p>
            <a:endParaRPr lang="en-US" baseline="0" dirty="0" smtClean="0"/>
          </a:p>
          <a:p>
            <a:r>
              <a:rPr lang="en-US" dirty="0"/>
              <a:t>“a new type of advisory group comprised of multidisciplinary experts, including those in the fields of tumor genetics, basic science and bioinformatics”</a:t>
            </a:r>
            <a:endParaRPr lang="en-US" baseline="0" dirty="0" smtClean="0"/>
          </a:p>
          <a:p>
            <a:endParaRPr lang="en-US" baseline="0" dirty="0" smtClean="0"/>
          </a:p>
          <a:p>
            <a:r>
              <a:rPr lang="en-US" baseline="0" dirty="0" smtClean="0"/>
              <a:t>MMKS - We’re developing a platform – don’t have it yet, but not unlike patients – with all the data, evidence on demand. MMKS (pull up things on demand).</a:t>
            </a:r>
          </a:p>
          <a:p>
            <a:r>
              <a:rPr lang="en-US" baseline="0" dirty="0" smtClean="0"/>
              <a:t> - needs to be virtual (everyone on Laptops is a better model?)</a:t>
            </a:r>
          </a:p>
          <a:p>
            <a:endParaRPr lang="en-US" baseline="0" dirty="0" smtClean="0"/>
          </a:p>
          <a:p>
            <a:r>
              <a:rPr lang="en-US" baseline="0" dirty="0" smtClean="0"/>
              <a:t>Maybe this goes later under Use Case 1.</a:t>
            </a:r>
          </a:p>
        </p:txBody>
      </p:sp>
      <p:sp>
        <p:nvSpPr>
          <p:cNvPr id="4" name="Slide Number Placeholder 3"/>
          <p:cNvSpPr>
            <a:spLocks noGrp="1"/>
          </p:cNvSpPr>
          <p:nvPr>
            <p:ph type="sldNum" sz="quarter" idx="10"/>
          </p:nvPr>
        </p:nvSpPr>
        <p:spPr/>
        <p:txBody>
          <a:bodyPr/>
          <a:lstStyle/>
          <a:p>
            <a:fld id="{EEF15D7D-13AB-F94A-B17D-6F7E115986A0}"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85454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b="1" dirty="0" err="1">
                <a:solidFill>
                  <a:srgbClr val="FF0000"/>
                </a:solidFill>
              </a:rPr>
              <a:t>PartII</a:t>
            </a:r>
            <a:r>
              <a:rPr lang="en-US" b="1" dirty="0">
                <a:solidFill>
                  <a:srgbClr val="FF0000"/>
                </a:solidFill>
              </a:rPr>
              <a:t> – Other uses of Commons (knowledge, Expert Network, and Tools) – Deeper, at Scale. to generate hypotheses (small scalable)</a:t>
            </a:r>
          </a:p>
          <a:p>
            <a:r>
              <a:rPr lang="en-US" b="1" dirty="0">
                <a:solidFill>
                  <a:srgbClr val="FF0000"/>
                </a:solidFill>
              </a:rPr>
              <a:t>What happens when solution possible but no one knows} (generate new K). </a:t>
            </a:r>
            <a:r>
              <a:rPr lang="en-US" b="1" u="sng" dirty="0">
                <a:solidFill>
                  <a:srgbClr val="FF0000"/>
                </a:solidFill>
              </a:rPr>
              <a:t>Use map platform to go deep/transform system (map loop is step 1, Step 2 is RLPO3/ GCTA) </a:t>
            </a:r>
            <a:r>
              <a:rPr lang="en-US" b="1" dirty="0"/>
              <a:t>– </a:t>
            </a:r>
            <a:r>
              <a:rPr lang="en-US" b="1" dirty="0" err="1"/>
              <a:t>Xform</a:t>
            </a:r>
            <a:r>
              <a:rPr lang="en-US" b="1" dirty="0"/>
              <a:t> research and care by tightly integrating around pts. Discuss RL PO 3.0, MTB; ecosystem.}.      SEE NEXT NOTES SLIDE ON WHERE INSIGHTS FROM</a:t>
            </a:r>
          </a:p>
          <a:p>
            <a:r>
              <a:rPr lang="en-US" b="1" dirty="0"/>
              <a:t>High dimensional search. Must actively coordinate.  AI problem.</a:t>
            </a:r>
          </a:p>
          <a:p>
            <a:r>
              <a:rPr lang="en-US" b="1" dirty="0"/>
              <a:t>When you hit the wall.  On Map, Off map, mapping existing roads; </a:t>
            </a:r>
            <a:r>
              <a:rPr lang="en-US" b="1" dirty="0" err="1"/>
              <a:t>adv</a:t>
            </a:r>
            <a:r>
              <a:rPr lang="en-US" b="1" dirty="0"/>
              <a:t> pts = </a:t>
            </a:r>
            <a:r>
              <a:rPr lang="en-US" b="1" u="sng" dirty="0"/>
              <a:t>Building /mapping new roads.   (New: capture data for common cancers, case reports for Nof1s)</a:t>
            </a:r>
            <a:endParaRPr lang="en-US" b="1" dirty="0"/>
          </a:p>
          <a:p>
            <a:r>
              <a:rPr lang="en-US" b="1" dirty="0"/>
              <a:t>Need to work with very best scientists and services as a team.  Connect pts to docs, and capture the learnings.</a:t>
            </a:r>
          </a:p>
          <a:p>
            <a:r>
              <a:rPr lang="en-US" b="1" dirty="0"/>
              <a:t>Long term/short term – when it’s hardest cases.   Requires PO 3.0, tumor board, EPOCH learning and GCTA.</a:t>
            </a:r>
          </a:p>
          <a:p>
            <a:r>
              <a:rPr lang="en-US" b="1" dirty="0"/>
              <a:t>   (deal with the highest level of Cancer experts, learn and coordinate.).</a:t>
            </a:r>
          </a:p>
          <a:p>
            <a:r>
              <a:rPr lang="en-US" dirty="0"/>
              <a:t>Brief aside for science (future plan). Diseases x therapies too large a space, so all the cells are too sparse for big data.</a:t>
            </a:r>
            <a:endParaRPr lang="en-US" b="1" dirty="0" smtClean="0"/>
          </a:p>
          <a:p>
            <a:r>
              <a:rPr lang="en-US" b="1" dirty="0" smtClean="0"/>
              <a:t>Platform will</a:t>
            </a:r>
            <a:r>
              <a:rPr lang="en-US" b="1" baseline="0" dirty="0" smtClean="0"/>
              <a:t> accelerate research and care by tightly integrating them.    GCTA</a:t>
            </a:r>
            <a:endParaRPr lang="en-US" b="1" dirty="0" smtClean="0"/>
          </a:p>
          <a:p>
            <a:r>
              <a:rPr lang="en-US" b="1" dirty="0" smtClean="0"/>
              <a:t>GCTA</a:t>
            </a:r>
            <a:r>
              <a:rPr lang="en-US" dirty="0" smtClean="0"/>
              <a:t>  Every patient a</a:t>
            </a:r>
            <a:r>
              <a:rPr lang="en-US" baseline="0" dirty="0" smtClean="0"/>
              <a:t>n ethical experiment, optimizing utilities, coordinated in </a:t>
            </a:r>
            <a:r>
              <a:rPr lang="en-US" dirty="0" smtClean="0"/>
              <a:t>a gigantic,</a:t>
            </a:r>
            <a:r>
              <a:rPr lang="en-US" baseline="0" dirty="0" smtClean="0"/>
              <a:t> continuous ongoing search for subtypes and treatments.</a:t>
            </a:r>
          </a:p>
          <a:p>
            <a:r>
              <a:rPr lang="en-US" baseline="0" dirty="0" smtClean="0"/>
              <a:t>Exploration / Exploitation</a:t>
            </a:r>
          </a:p>
          <a:p>
            <a:r>
              <a:rPr lang="en-US" baseline="0" dirty="0" smtClean="0"/>
              <a:t>Now building a network to capture case reports.</a:t>
            </a:r>
            <a:endParaRPr lang="en-US" dirty="0"/>
          </a:p>
        </p:txBody>
      </p:sp>
      <p:sp>
        <p:nvSpPr>
          <p:cNvPr id="4" name="Slide Number Placeholder 3"/>
          <p:cNvSpPr>
            <a:spLocks noGrp="1"/>
          </p:cNvSpPr>
          <p:nvPr>
            <p:ph type="sldNum" sz="quarter" idx="10"/>
          </p:nvPr>
        </p:nvSpPr>
        <p:spPr/>
        <p:txBody>
          <a:bodyPr/>
          <a:lstStyle/>
          <a:p>
            <a:fld id="{EEF15D7D-13AB-F94A-B17D-6F7E115986A0}"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91200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MTB has a lot of information at their disposal</a:t>
            </a:r>
            <a:r>
              <a:rPr lang="en-US" baseline="0" dirty="0" smtClean="0"/>
              <a:t> as outlined in this Case Report.</a:t>
            </a:r>
          </a:p>
          <a:p>
            <a:r>
              <a:rPr lang="en-US" dirty="0" smtClean="0"/>
              <a:t>Clinical history, scans,</a:t>
            </a:r>
            <a:r>
              <a:rPr lang="en-US" baseline="0" dirty="0" smtClean="0"/>
              <a:t> </a:t>
            </a:r>
            <a:r>
              <a:rPr lang="en-US" dirty="0" smtClean="0"/>
              <a:t>actionable molecular tumor alterations, and interpretations,</a:t>
            </a:r>
            <a:r>
              <a:rPr lang="en-US" baseline="0" dirty="0" smtClean="0"/>
              <a:t> containing detailed rationale.</a:t>
            </a:r>
            <a:endParaRPr lang="en-US" dirty="0" smtClean="0"/>
          </a:p>
          <a:p>
            <a:endParaRPr lang="en-US" dirty="0" smtClean="0"/>
          </a:p>
          <a:p>
            <a:r>
              <a:rPr lang="en-US" dirty="0" smtClean="0"/>
              <a:t>Molecular models, but not computational (NOT LIVE)  so only </a:t>
            </a:r>
            <a:r>
              <a:rPr lang="en-US" baseline="0" dirty="0" smtClean="0"/>
              <a:t>shallow reasoning is possible </a:t>
            </a:r>
          </a:p>
          <a:p>
            <a:pPr defTabSz="457167">
              <a:defRPr/>
            </a:pPr>
            <a:r>
              <a:rPr lang="en-US" baseline="0" dirty="0" smtClean="0"/>
              <a:t>(e.g., subtypes – limit to what docs can keep in their head, or ability to reason). </a:t>
            </a:r>
          </a:p>
          <a:p>
            <a:endParaRPr lang="en-US" dirty="0" smtClean="0"/>
          </a:p>
          <a:p>
            <a:r>
              <a:rPr lang="en-US" dirty="0" smtClean="0"/>
              <a:t>SHOW YOU A REAL ONE:  Interpretation/RATIONALE IS IMPORTANT</a:t>
            </a:r>
            <a:r>
              <a:rPr lang="en-US" baseline="0" dirty="0" smtClean="0"/>
              <a:t> – captures their thinking, links to important, relevant publications and other evidence pro / con (read those). .   …Pathway models are here, but not computational.</a:t>
            </a:r>
          </a:p>
          <a:p>
            <a:pPr defTabSz="457167">
              <a:defRPr/>
            </a:pPr>
            <a:endParaRPr lang="en-US" baseline="0" dirty="0" smtClean="0"/>
          </a:p>
          <a:p>
            <a:pPr defTabSz="457167">
              <a:defRPr/>
            </a:pPr>
            <a:r>
              <a:rPr lang="en-US" dirty="0" smtClean="0"/>
              <a:t>B</a:t>
            </a:r>
            <a:r>
              <a:rPr lang="en-US" baseline="0" dirty="0" smtClean="0"/>
              <a:t>ut with rare exceptions, so nothing’s learned, so patients are doomed to repeat</a:t>
            </a:r>
          </a:p>
          <a:p>
            <a:pPr defTabSz="457167">
              <a:defRPr/>
            </a:pPr>
            <a:endParaRPr lang="en-US" baseline="0" dirty="0" smtClean="0"/>
          </a:p>
          <a:p>
            <a:pPr defTabSz="457167">
              <a:defRPr/>
            </a:pPr>
            <a:r>
              <a:rPr lang="en-US" baseline="0" dirty="0" smtClean="0"/>
              <a:t>Use them to update the evidence review and model (which gets updated from time to time by experts, from the evidence review..)</a:t>
            </a:r>
            <a:endParaRPr lang="en-US" dirty="0" smtClean="0"/>
          </a:p>
          <a:p>
            <a:pPr defTabSz="457167">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F15D7D-13AB-F94A-B17D-6F7E115986A0}" type="slidenum">
              <a:rPr lang="en-US" smtClean="0"/>
              <a:pPr/>
              <a:t>75</a:t>
            </a:fld>
            <a:endParaRPr lang="en-US"/>
          </a:p>
        </p:txBody>
      </p:sp>
    </p:spTree>
    <p:extLst>
      <p:ext uri="{BB962C8B-B14F-4D97-AF65-F5344CB8AC3E}">
        <p14:creationId xmlns:p14="http://schemas.microsoft.com/office/powerpoint/2010/main" val="511249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eaLnBrk="0" hangingPunct="0"/>
            <a:fld id="{48EB87A0-D55D-44D8-AF43-70B63F6A1CFA}" type="slidenum">
              <a:rPr lang="en-US">
                <a:solidFill>
                  <a:prstClr val="black"/>
                </a:solidFill>
                <a:latin typeface="Times" pitchFamily="1" charset="0"/>
                <a:cs typeface="+mn-cs"/>
              </a:rPr>
              <a:pPr eaLnBrk="0" hangingPunct="0"/>
              <a:t>81</a:t>
            </a:fld>
            <a:endParaRPr lang="en-US">
              <a:solidFill>
                <a:prstClr val="black"/>
              </a:solidFill>
              <a:latin typeface="Times" pitchFamily="1" charset="0"/>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pPr eaLnBrk="1" hangingPunct="1"/>
            <a:endParaRPr lang="en-US" dirty="0" smtClean="0"/>
          </a:p>
          <a:p>
            <a:pPr eaLnBrk="1" hangingPunct="1"/>
            <a:r>
              <a:rPr lang="en-US" b="1" dirty="0" smtClean="0"/>
              <a:t>Think</a:t>
            </a:r>
            <a:r>
              <a:rPr lang="en-US" b="1" baseline="0" dirty="0" smtClean="0"/>
              <a:t> about h</a:t>
            </a:r>
            <a:r>
              <a:rPr lang="en-US" b="1" dirty="0" smtClean="0"/>
              <a:t>ow you would leverage</a:t>
            </a:r>
            <a:r>
              <a:rPr lang="en-US" b="1" baseline="0" dirty="0" smtClean="0"/>
              <a:t> the Commons (as a user or provider of services).</a:t>
            </a:r>
          </a:p>
          <a:p>
            <a:pPr eaLnBrk="1" hangingPunct="1"/>
            <a:endParaRPr lang="en-US" b="1" baseline="0" dirty="0" smtClean="0"/>
          </a:p>
          <a:p>
            <a:pPr eaLnBrk="1" hangingPunct="1"/>
            <a:r>
              <a:rPr lang="en-US" b="1" baseline="0" dirty="0" smtClean="0"/>
              <a:t>This is the future of drug development, and you need to decide if you’re going to part of it (or be frozen out).</a:t>
            </a:r>
          </a:p>
          <a:p>
            <a:pPr eaLnBrk="1" hangingPunct="1"/>
            <a:endParaRPr lang="en-US" b="1" baseline="0" dirty="0" smtClean="0"/>
          </a:p>
          <a:p>
            <a:pPr eaLnBrk="1" hangingPunct="1"/>
            <a:r>
              <a:rPr lang="en-US" b="1" baseline="0" dirty="0" smtClean="0"/>
              <a:t>Personalized, deep value for patients, and profitable. </a:t>
            </a:r>
            <a:endParaRPr lang="en-US" b="1" dirty="0" smtClean="0"/>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t>
            </a:r>
          </a:p>
          <a:p>
            <a:pPr eaLnBrk="1" hangingPunct="1"/>
            <a:r>
              <a:rPr lang="en-US" dirty="0" smtClean="0"/>
              <a:t>More</a:t>
            </a:r>
            <a:r>
              <a:rPr lang="en-US" baseline="0" dirty="0" smtClean="0"/>
              <a:t> abstractly, an Internet scale K system, where everything is a source of knowledge or services to the other.   KSs are M+M, Generates  or tests hypotheses</a:t>
            </a:r>
          </a:p>
          <a:p>
            <a:pPr eaLnBrk="1" hangingPunct="1"/>
            <a:endParaRPr lang="en-US" baseline="0" dirty="0" smtClean="0"/>
          </a:p>
          <a:p>
            <a:pPr eaLnBrk="1" hangingPunct="1"/>
            <a:r>
              <a:rPr lang="en-US" baseline="0" dirty="0" smtClean="0"/>
              <a:t>Mobilize the worlds collective K and resources.</a:t>
            </a:r>
            <a:endParaRPr lang="en-US" dirty="0" smtClean="0"/>
          </a:p>
          <a:p>
            <a:pPr eaLnBrk="1" hangingPunct="1"/>
            <a:endParaRPr lang="en-US" dirty="0" smtClean="0"/>
          </a:p>
          <a:p>
            <a:pPr eaLnBrk="1" hangingPunct="1"/>
            <a:r>
              <a:rPr lang="en-US" dirty="0" smtClean="0"/>
              <a:t>--</a:t>
            </a:r>
          </a:p>
          <a:p>
            <a:pPr eaLnBrk="1" hangingPunct="1"/>
            <a:r>
              <a:rPr lang="en-US" dirty="0" smtClean="0"/>
              <a:t>Lots of other things you can do with this platform (highlight to illustrate; make sure they relate to tapping CI)</a:t>
            </a:r>
          </a:p>
          <a:p>
            <a:pPr eaLnBrk="1" hangingPunct="1"/>
            <a:r>
              <a:rPr lang="en-US" dirty="0" smtClean="0"/>
              <a:t>--- many of you familiar, from talks given here on C1 Ecosystem</a:t>
            </a:r>
          </a:p>
          <a:p>
            <a:pPr eaLnBrk="1" hangingPunct="1"/>
            <a:endParaRPr lang="en-US" dirty="0" smtClean="0"/>
          </a:p>
          <a:p>
            <a:pPr eaLnBrk="1" hangingPunct="1"/>
            <a:r>
              <a:rPr lang="en-US" dirty="0" smtClean="0"/>
              <a:t>****DISTRIBUTED SEARCH ENGINE*** (maybe defer)</a:t>
            </a:r>
          </a:p>
          <a:p>
            <a:pPr eaLnBrk="1" hangingPunct="1"/>
            <a:r>
              <a:rPr lang="en-US" dirty="0" smtClean="0"/>
              <a:t>       RUN TD or BU (orchestrate the ecosystem)</a:t>
            </a:r>
          </a:p>
          <a:p>
            <a:pPr eaLnBrk="1" hangingPunct="1"/>
            <a:r>
              <a:rPr lang="en-US" dirty="0" smtClean="0"/>
              <a:t>       Innocentives (staff of 40,000 people on call, or contests) --  Collective Intelligence!</a:t>
            </a:r>
          </a:p>
          <a:p>
            <a:pPr eaLnBrk="1" hangingPunct="1"/>
            <a:endParaRPr lang="en-US" dirty="0" smtClean="0"/>
          </a:p>
          <a:p>
            <a:pPr eaLnBrk="1" hangingPunct="1"/>
            <a:r>
              <a:rPr lang="en-US" dirty="0" smtClean="0"/>
              <a:t>***Plug and play (reuse ecosystem) – manage workflows</a:t>
            </a:r>
          </a:p>
          <a:p>
            <a:pPr eaLnBrk="1" hangingPunct="1"/>
            <a:r>
              <a:rPr lang="en-US" dirty="0" smtClean="0"/>
              <a:t>      Everyone can use it to build on each others processes.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5EF11E-9594-FA40-BEA7-C6993FEBC9C7}"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152594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5EF11E-9594-FA40-BEA7-C6993FEBC9C7}"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406878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5EF11E-9594-FA40-BEA7-C6993FEBC9C7}"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558352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212319"/>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5EF11E-9594-FA40-BEA7-C6993FEBC9C7}"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1559027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5EF11E-9594-FA40-BEA7-C6993FEBC9C7}"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2704300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5EF11E-9594-FA40-BEA7-C6993FEBC9C7}" type="datetimeFigureOut">
              <a:rPr lang="en-US" smtClean="0"/>
              <a:t>4/2/16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897300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5EF11E-9594-FA40-BEA7-C6993FEBC9C7}" type="datetimeFigureOut">
              <a:rPr lang="en-US" smtClean="0"/>
              <a:t>4/2/16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1781676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5EF11E-9594-FA40-BEA7-C6993FEBC9C7}" type="datetimeFigureOut">
              <a:rPr lang="en-US" smtClean="0"/>
              <a:t>4/2/16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2427198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5EF11E-9594-FA40-BEA7-C6993FEBC9C7}" type="datetimeFigureOut">
              <a:rPr lang="en-US" smtClean="0"/>
              <a:t>4/2/16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353437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5EF11E-9594-FA40-BEA7-C6993FEBC9C7}" type="datetimeFigureOut">
              <a:rPr lang="en-US" smtClean="0"/>
              <a:t>4/2/16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125139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5EF11E-9594-FA40-BEA7-C6993FEBC9C7}" type="datetimeFigureOut">
              <a:rPr lang="en-US" smtClean="0"/>
              <a:t>4/2/16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D2E8EF-1A43-7E41-9898-8161817E2179}" type="slidenum">
              <a:rPr lang="en-US" smtClean="0"/>
              <a:t>‹#›</a:t>
            </a:fld>
            <a:endParaRPr lang="en-US"/>
          </a:p>
        </p:txBody>
      </p:sp>
    </p:spTree>
    <p:extLst>
      <p:ext uri="{BB962C8B-B14F-4D97-AF65-F5344CB8AC3E}">
        <p14:creationId xmlns:p14="http://schemas.microsoft.com/office/powerpoint/2010/main" val="41721137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EF11E-9594-FA40-BEA7-C6993FEBC9C7}" type="datetimeFigureOut">
              <a:rPr lang="en-US" smtClean="0"/>
              <a:t>4/2/16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2E8EF-1A43-7E41-9898-8161817E2179}" type="slidenum">
              <a:rPr lang="en-US" smtClean="0"/>
              <a:t>‹#›</a:t>
            </a:fld>
            <a:endParaRPr lang="en-US"/>
          </a:p>
        </p:txBody>
      </p:sp>
    </p:spTree>
    <p:extLst>
      <p:ext uri="{BB962C8B-B14F-4D97-AF65-F5344CB8AC3E}">
        <p14:creationId xmlns:p14="http://schemas.microsoft.com/office/powerpoint/2010/main" val="2664180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file://localhost/Users/rcraighead/Dropbox/CancerCommons/images/Female.png" TargetMode="External"/><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file://localhost/Users/rcraighead/Dropbox/CancerCommons/images/Female.png" TargetMode="External"/><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5.xml.rels><?xml version="1.0" encoding="UTF-8" standalone="yes"?>
<Relationships xmlns="http://schemas.openxmlformats.org/package/2006/relationships"><Relationship Id="rId9" Type="http://schemas.openxmlformats.org/officeDocument/2006/relationships/image" Target="../media/image56.jpeg"/><Relationship Id="rId20" Type="http://schemas.microsoft.com/office/2007/relationships/hdphoto" Target="../media/hdphoto6.wdp"/><Relationship Id="rId21" Type="http://schemas.openxmlformats.org/officeDocument/2006/relationships/image" Target="../media/image62.png"/><Relationship Id="rId22" Type="http://schemas.openxmlformats.org/officeDocument/2006/relationships/image" Target="../media/image63.wmf"/><Relationship Id="rId23" Type="http://schemas.openxmlformats.org/officeDocument/2006/relationships/image" Target="../media/image64.jpeg"/><Relationship Id="rId24" Type="http://schemas.microsoft.com/office/2007/relationships/hdphoto" Target="../media/hdphoto7.wdp"/><Relationship Id="rId25" Type="http://schemas.openxmlformats.org/officeDocument/2006/relationships/hyperlink" Target="http://www.google.com/url?sa=i&amp;rct=j&amp;q=&amp;esrc=s&amp;frm=1&amp;source=images&amp;cd=&amp;cad=rja&amp;docid=B3y-5Goq3wINsM&amp;tbnid=UeBLkfq0fNKdFM:&amp;ved=0CAUQjRw&amp;url=http://www.wisegeek.org/what-is-a-communicable-disease.htm&amp;ei=_LNvUfmVNIb8igK4l4CYAQ&amp;bvm=bv.45373924,d.cGE&amp;psig=AFQjCNEuTywP_Jh_eAEJcSvXGtehu077rw&amp;ust=1366361361615630" TargetMode="External"/><Relationship Id="rId26" Type="http://schemas.openxmlformats.org/officeDocument/2006/relationships/image" Target="../media/image65.jpeg"/><Relationship Id="rId27" Type="http://schemas.openxmlformats.org/officeDocument/2006/relationships/image" Target="../media/image66.png"/><Relationship Id="rId28" Type="http://schemas.openxmlformats.org/officeDocument/2006/relationships/image" Target="../media/image67.png"/><Relationship Id="rId10" Type="http://schemas.microsoft.com/office/2007/relationships/hdphoto" Target="../media/hdphoto3.wdp"/><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41.png"/><Relationship Id="rId14" Type="http://schemas.openxmlformats.org/officeDocument/2006/relationships/image" Target="file://localhost/Users/rcraighead/Dropbox/CancerCommons/images/Female.png" TargetMode="External"/><Relationship Id="rId15" Type="http://schemas.openxmlformats.org/officeDocument/2006/relationships/image" Target="../media/image59.png"/><Relationship Id="rId16" Type="http://schemas.microsoft.com/office/2007/relationships/hdphoto" Target="../media/hdphoto4.wdp"/><Relationship Id="rId17" Type="http://schemas.openxmlformats.org/officeDocument/2006/relationships/image" Target="../media/image60.png"/><Relationship Id="rId18" Type="http://schemas.microsoft.com/office/2007/relationships/hdphoto" Target="../media/hdphoto5.wdp"/><Relationship Id="rId19"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www.google.com/url?sa=i&amp;rct=j&amp;q=&amp;esrc=s&amp;frm=1&amp;source=images&amp;cd=&amp;cad=rja&amp;docid=nj7VkbEr5VUe0M&amp;tbnid=LTLJq_VkzGfcmM:&amp;ved=0CAUQjRw&amp;url=http://www.nhslocal.nhs.uk/story/features/cancer-cell&amp;ei=JFhuUbrhHqKEjAKSq4CIAw&amp;bvm=bv.45368065,d.cGE&amp;psig=AFQjCNFnsaM1U-2KcH17jwjkUZBZZDAg1Q&amp;ust=1366272198663777" TargetMode="External"/><Relationship Id="rId4" Type="http://schemas.openxmlformats.org/officeDocument/2006/relationships/image" Target="../media/image53.jpeg"/><Relationship Id="rId5" Type="http://schemas.openxmlformats.org/officeDocument/2006/relationships/image" Target="../media/image54.jpeg"/><Relationship Id="rId6" Type="http://schemas.microsoft.com/office/2007/relationships/hdphoto" Target="../media/hdphoto1.wdp"/><Relationship Id="rId7" Type="http://schemas.openxmlformats.org/officeDocument/2006/relationships/image" Target="../media/image55.jpeg"/><Relationship Id="rId8" Type="http://schemas.microsoft.com/office/2007/relationships/hdphoto" Target="../media/hdphoto2.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9" Type="http://schemas.openxmlformats.org/officeDocument/2006/relationships/image" Target="../media/image56.jpeg"/><Relationship Id="rId20" Type="http://schemas.microsoft.com/office/2007/relationships/hdphoto" Target="../media/hdphoto12.wdp"/><Relationship Id="rId21" Type="http://schemas.openxmlformats.org/officeDocument/2006/relationships/image" Target="../media/image62.png"/><Relationship Id="rId22" Type="http://schemas.openxmlformats.org/officeDocument/2006/relationships/image" Target="../media/image63.wmf"/><Relationship Id="rId23" Type="http://schemas.openxmlformats.org/officeDocument/2006/relationships/image" Target="../media/image64.jpeg"/><Relationship Id="rId24" Type="http://schemas.microsoft.com/office/2007/relationships/hdphoto" Target="../media/hdphoto7.wdp"/><Relationship Id="rId25" Type="http://schemas.openxmlformats.org/officeDocument/2006/relationships/hyperlink" Target="http://www.google.com/url?sa=i&amp;rct=j&amp;q=&amp;esrc=s&amp;frm=1&amp;source=images&amp;cd=&amp;cad=rja&amp;docid=B3y-5Goq3wINsM&amp;tbnid=UeBLkfq0fNKdFM:&amp;ved=0CAUQjRw&amp;url=http://www.wisegeek.org/what-is-a-communicable-disease.htm&amp;ei=_LNvUfmVNIb8igK4l4CYAQ&amp;bvm=bv.45373924,d.cGE&amp;psig=AFQjCNEuTywP_Jh_eAEJcSvXGtehu077rw&amp;ust=1366361361615630" TargetMode="External"/><Relationship Id="rId26" Type="http://schemas.openxmlformats.org/officeDocument/2006/relationships/image" Target="../media/image65.jpeg"/><Relationship Id="rId27" Type="http://schemas.openxmlformats.org/officeDocument/2006/relationships/image" Target="../media/image66.png"/><Relationship Id="rId28" Type="http://schemas.openxmlformats.org/officeDocument/2006/relationships/image" Target="../media/image67.png"/><Relationship Id="rId10" Type="http://schemas.microsoft.com/office/2007/relationships/hdphoto" Target="../media/hdphoto3.wdp"/><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41.png"/><Relationship Id="rId14" Type="http://schemas.openxmlformats.org/officeDocument/2006/relationships/image" Target="file://localhost/Users/rcraighead/Dropbox/CancerCommons/images/Female.png" TargetMode="External"/><Relationship Id="rId15" Type="http://schemas.openxmlformats.org/officeDocument/2006/relationships/image" Target="../media/image59.png"/><Relationship Id="rId16" Type="http://schemas.microsoft.com/office/2007/relationships/hdphoto" Target="../media/hdphoto10.wdp"/><Relationship Id="rId17" Type="http://schemas.openxmlformats.org/officeDocument/2006/relationships/image" Target="../media/image60.png"/><Relationship Id="rId18" Type="http://schemas.microsoft.com/office/2007/relationships/hdphoto" Target="../media/hdphoto11.wdp"/><Relationship Id="rId19"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www.google.com/url?sa=i&amp;rct=j&amp;q=&amp;esrc=s&amp;frm=1&amp;source=images&amp;cd=&amp;cad=rja&amp;docid=nj7VkbEr5VUe0M&amp;tbnid=LTLJq_VkzGfcmM:&amp;ved=0CAUQjRw&amp;url=http://www.nhslocal.nhs.uk/story/features/cancer-cell&amp;ei=JFhuUbrhHqKEjAKSq4CIAw&amp;bvm=bv.45368065,d.cGE&amp;psig=AFQjCNFnsaM1U-2KcH17jwjkUZBZZDAg1Q&amp;ust=1366272198663777" TargetMode="External"/><Relationship Id="rId4" Type="http://schemas.openxmlformats.org/officeDocument/2006/relationships/image" Target="../media/image53.jpeg"/><Relationship Id="rId5" Type="http://schemas.openxmlformats.org/officeDocument/2006/relationships/image" Target="../media/image54.jpeg"/><Relationship Id="rId6" Type="http://schemas.microsoft.com/office/2007/relationships/hdphoto" Target="../media/hdphoto8.wdp"/><Relationship Id="rId7" Type="http://schemas.openxmlformats.org/officeDocument/2006/relationships/image" Target="../media/image55.jpeg"/><Relationship Id="rId8" Type="http://schemas.microsoft.com/office/2007/relationships/hdphoto" Target="../media/hdphoto9.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www.nature.com/nrclinonc/journal/v11/n2/fig_tab/nrclinonc.2013.244_F3.html" TargetMode="External"/><Relationship Id="rId4" Type="http://schemas.openxmlformats.org/officeDocument/2006/relationships/image" Target="../media/image71.png"/><Relationship Id="rId5" Type="http://schemas.openxmlformats.org/officeDocument/2006/relationships/image" Target="../media/image72.jpe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jpeg"/><Relationship Id="rId1" Type="http://schemas.openxmlformats.org/officeDocument/2006/relationships/slideLayout" Target="../slideLayouts/slideLayout6.xml"/><Relationship Id="rId2" Type="http://schemas.openxmlformats.org/officeDocument/2006/relationships/image" Target="../media/image76.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hyperlink" Target="LNVMTB1213-EditedForBigM.pdf" TargetMode="External"/><Relationship Id="rId7" Type="http://schemas.openxmlformats.org/officeDocument/2006/relationships/image" Target="../media/image82.png"/><Relationship Id="rId8" Type="http://schemas.openxmlformats.org/officeDocument/2006/relationships/image" Target="../media/image83.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jpeg"/><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92.wmf"/><Relationship Id="rId5" Type="http://schemas.openxmlformats.org/officeDocument/2006/relationships/image" Target="../media/image9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smtClean="0"/>
              <a:t>Clinical Trails</a:t>
            </a:r>
            <a:br>
              <a:rPr lang="en-US" i="1" dirty="0" smtClean="0"/>
            </a:br>
            <a:r>
              <a:rPr lang="en-US" dirty="0" smtClean="0"/>
              <a:t>Science, Ants, and Eliza</a:t>
            </a:r>
            <a:endParaRPr lang="en-US" dirty="0"/>
          </a:p>
        </p:txBody>
      </p:sp>
    </p:spTree>
    <p:extLst>
      <p:ext uri="{BB962C8B-B14F-4D97-AF65-F5344CB8AC3E}">
        <p14:creationId xmlns:p14="http://schemas.microsoft.com/office/powerpoint/2010/main" val="196500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14.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0"/>
            <a:ext cx="6469353" cy="6858000"/>
          </a:xfrm>
          <a:prstGeom prst="rect">
            <a:avLst/>
          </a:prstGeom>
        </p:spPr>
      </p:pic>
      <p:pic>
        <p:nvPicPr>
          <p:cNvPr id="3" name="Picture 2" descr="Screen Shot 2016-04-02 at 10.14.32 PM.png"/>
          <p:cNvPicPr>
            <a:picLocks noChangeAspect="1"/>
          </p:cNvPicPr>
          <p:nvPr/>
        </p:nvPicPr>
        <p:blipFill rotWithShape="1">
          <a:blip r:embed="rId2">
            <a:extLst>
              <a:ext uri="{28A0092B-C50C-407E-A947-70E740481C1C}">
                <a14:useLocalDpi xmlns:a14="http://schemas.microsoft.com/office/drawing/2010/main" val="0"/>
              </a:ext>
            </a:extLst>
          </a:blip>
          <a:srcRect l="31017" t="80494"/>
          <a:stretch/>
        </p:blipFill>
        <p:spPr>
          <a:xfrm>
            <a:off x="105843" y="2423583"/>
            <a:ext cx="8932572" cy="2677584"/>
          </a:xfrm>
          <a:prstGeom prst="rect">
            <a:avLst/>
          </a:prstGeom>
          <a:ln>
            <a:solidFill>
              <a:srgbClr val="4F81BD"/>
            </a:solidFill>
          </a:ln>
        </p:spPr>
      </p:pic>
    </p:spTree>
    <p:extLst>
      <p:ext uri="{BB962C8B-B14F-4D97-AF65-F5344CB8AC3E}">
        <p14:creationId xmlns:p14="http://schemas.microsoft.com/office/powerpoint/2010/main" val="28433724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15.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00" y="0"/>
            <a:ext cx="4343400" cy="6858000"/>
          </a:xfrm>
          <a:prstGeom prst="rect">
            <a:avLst/>
          </a:prstGeom>
        </p:spPr>
      </p:pic>
    </p:spTree>
    <p:extLst>
      <p:ext uri="{BB962C8B-B14F-4D97-AF65-F5344CB8AC3E}">
        <p14:creationId xmlns:p14="http://schemas.microsoft.com/office/powerpoint/2010/main" val="22534031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4-02 at 10.15.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0" y="0"/>
            <a:ext cx="4052798" cy="6858000"/>
          </a:xfrm>
          <a:prstGeom prst="rect">
            <a:avLst/>
          </a:prstGeom>
        </p:spPr>
      </p:pic>
      <p:pic>
        <p:nvPicPr>
          <p:cNvPr id="3" name="Picture 2" descr="Screen Shot 2016-04-02 at 10.15.56 PM.png"/>
          <p:cNvPicPr>
            <a:picLocks noChangeAspect="1"/>
          </p:cNvPicPr>
          <p:nvPr/>
        </p:nvPicPr>
        <p:blipFill rotWithShape="1">
          <a:blip r:embed="rId2">
            <a:extLst>
              <a:ext uri="{28A0092B-C50C-407E-A947-70E740481C1C}">
                <a14:useLocalDpi xmlns:a14="http://schemas.microsoft.com/office/drawing/2010/main" val="0"/>
              </a:ext>
            </a:extLst>
          </a:blip>
          <a:srcRect t="5247" b="59413"/>
          <a:stretch/>
        </p:blipFill>
        <p:spPr>
          <a:xfrm>
            <a:off x="179917" y="444498"/>
            <a:ext cx="8689622" cy="5196419"/>
          </a:xfrm>
          <a:prstGeom prst="rect">
            <a:avLst/>
          </a:prstGeom>
          <a:ln>
            <a:solidFill>
              <a:srgbClr val="4F81BD"/>
            </a:solidFill>
          </a:ln>
        </p:spPr>
      </p:pic>
    </p:spTree>
    <p:extLst>
      <p:ext uri="{BB962C8B-B14F-4D97-AF65-F5344CB8AC3E}">
        <p14:creationId xmlns:p14="http://schemas.microsoft.com/office/powerpoint/2010/main" val="25650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16.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0" y="0"/>
            <a:ext cx="3915624" cy="6858000"/>
          </a:xfrm>
          <a:prstGeom prst="rect">
            <a:avLst/>
          </a:prstGeom>
        </p:spPr>
      </p:pic>
    </p:spTree>
    <p:extLst>
      <p:ext uri="{BB962C8B-B14F-4D97-AF65-F5344CB8AC3E}">
        <p14:creationId xmlns:p14="http://schemas.microsoft.com/office/powerpoint/2010/main" val="322311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16.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0"/>
            <a:ext cx="6191666" cy="6858000"/>
          </a:xfrm>
          <a:prstGeom prst="rect">
            <a:avLst/>
          </a:prstGeom>
        </p:spPr>
      </p:pic>
    </p:spTree>
    <p:extLst>
      <p:ext uri="{BB962C8B-B14F-4D97-AF65-F5344CB8AC3E}">
        <p14:creationId xmlns:p14="http://schemas.microsoft.com/office/powerpoint/2010/main" val="980416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32.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0800"/>
            <a:ext cx="9144000" cy="4199860"/>
          </a:xfrm>
          <a:prstGeom prst="rect">
            <a:avLst/>
          </a:prstGeom>
        </p:spPr>
      </p:pic>
    </p:spTree>
    <p:extLst>
      <p:ext uri="{BB962C8B-B14F-4D97-AF65-F5344CB8AC3E}">
        <p14:creationId xmlns:p14="http://schemas.microsoft.com/office/powerpoint/2010/main" val="1790941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3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82483"/>
          </a:xfrm>
          <a:prstGeom prst="rect">
            <a:avLst/>
          </a:prstGeom>
        </p:spPr>
      </p:pic>
    </p:spTree>
    <p:extLst>
      <p:ext uri="{BB962C8B-B14F-4D97-AF65-F5344CB8AC3E}">
        <p14:creationId xmlns:p14="http://schemas.microsoft.com/office/powerpoint/2010/main" val="1713297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34.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0" y="0"/>
            <a:ext cx="5667375" cy="6858000"/>
          </a:xfrm>
          <a:prstGeom prst="rect">
            <a:avLst/>
          </a:prstGeom>
        </p:spPr>
      </p:pic>
      <p:pic>
        <p:nvPicPr>
          <p:cNvPr id="3" name="Picture 2" descr="Screen Shot 2016-04-02 at 10.15.56 PM.png"/>
          <p:cNvPicPr>
            <a:picLocks noChangeAspect="1"/>
          </p:cNvPicPr>
          <p:nvPr/>
        </p:nvPicPr>
        <p:blipFill rotWithShape="1">
          <a:blip r:embed="rId3">
            <a:extLst>
              <a:ext uri="{28A0092B-C50C-407E-A947-70E740481C1C}">
                <a14:useLocalDpi xmlns:a14="http://schemas.microsoft.com/office/drawing/2010/main" val="0"/>
              </a:ext>
            </a:extLst>
          </a:blip>
          <a:srcRect t="5247" b="59413"/>
          <a:stretch/>
        </p:blipFill>
        <p:spPr>
          <a:xfrm>
            <a:off x="179917" y="444498"/>
            <a:ext cx="8689622" cy="5196419"/>
          </a:xfrm>
          <a:prstGeom prst="rect">
            <a:avLst/>
          </a:prstGeom>
          <a:ln>
            <a:solidFill>
              <a:srgbClr val="4F81BD"/>
            </a:solidFill>
          </a:ln>
        </p:spPr>
      </p:pic>
    </p:spTree>
    <p:extLst>
      <p:ext uri="{BB962C8B-B14F-4D97-AF65-F5344CB8AC3E}">
        <p14:creationId xmlns:p14="http://schemas.microsoft.com/office/powerpoint/2010/main" val="4111474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4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0"/>
            <a:ext cx="8297447" cy="6858000"/>
          </a:xfrm>
          <a:prstGeom prst="rect">
            <a:avLst/>
          </a:prstGeom>
        </p:spPr>
      </p:pic>
    </p:spTree>
    <p:extLst>
      <p:ext uri="{BB962C8B-B14F-4D97-AF65-F5344CB8AC3E}">
        <p14:creationId xmlns:p14="http://schemas.microsoft.com/office/powerpoint/2010/main" val="3979471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4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9" y="0"/>
            <a:ext cx="6436559" cy="6858000"/>
          </a:xfrm>
          <a:prstGeom prst="rect">
            <a:avLst/>
          </a:prstGeom>
        </p:spPr>
      </p:pic>
      <p:pic>
        <p:nvPicPr>
          <p:cNvPr id="5" name="Picture 4" descr="Screen Shot 2016-04-02 at 10.15.56 PM.png"/>
          <p:cNvPicPr>
            <a:picLocks noChangeAspect="1"/>
          </p:cNvPicPr>
          <p:nvPr/>
        </p:nvPicPr>
        <p:blipFill rotWithShape="1">
          <a:blip r:embed="rId3">
            <a:extLst>
              <a:ext uri="{28A0092B-C50C-407E-A947-70E740481C1C}">
                <a14:useLocalDpi xmlns:a14="http://schemas.microsoft.com/office/drawing/2010/main" val="0"/>
              </a:ext>
            </a:extLst>
          </a:blip>
          <a:srcRect t="5247" r="36080" b="59413"/>
          <a:stretch/>
        </p:blipFill>
        <p:spPr>
          <a:xfrm>
            <a:off x="3405856" y="275165"/>
            <a:ext cx="5554411" cy="5196419"/>
          </a:xfrm>
          <a:prstGeom prst="rect">
            <a:avLst/>
          </a:prstGeom>
          <a:ln>
            <a:solidFill>
              <a:srgbClr val="4F81BD"/>
            </a:solidFill>
          </a:ln>
        </p:spPr>
      </p:pic>
    </p:spTree>
    <p:extLst>
      <p:ext uri="{BB962C8B-B14F-4D97-AF65-F5344CB8AC3E}">
        <p14:creationId xmlns:p14="http://schemas.microsoft.com/office/powerpoint/2010/main" val="2125215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0507" y="0"/>
            <a:ext cx="4572000" cy="6858000"/>
          </a:xfrm>
          <a:prstGeom prst="rect">
            <a:avLst/>
          </a:prstGeom>
        </p:spPr>
      </p:pic>
      <p:pic>
        <p:nvPicPr>
          <p:cNvPr id="5" name="Picture 4"/>
          <p:cNvPicPr>
            <a:picLocks noChangeAspect="1"/>
          </p:cNvPicPr>
          <p:nvPr/>
        </p:nvPicPr>
        <p:blipFill>
          <a:blip r:embed="rId3"/>
          <a:stretch>
            <a:fillRect/>
          </a:stretch>
        </p:blipFill>
        <p:spPr>
          <a:xfrm>
            <a:off x="4196109" y="4182845"/>
            <a:ext cx="4737100" cy="2184400"/>
          </a:xfrm>
          <a:prstGeom prst="rect">
            <a:avLst/>
          </a:prstGeom>
        </p:spPr>
      </p:pic>
    </p:spTree>
    <p:extLst>
      <p:ext uri="{BB962C8B-B14F-4D97-AF65-F5344CB8AC3E}">
        <p14:creationId xmlns:p14="http://schemas.microsoft.com/office/powerpoint/2010/main" val="37035931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2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558800"/>
            <a:ext cx="8928100" cy="5727700"/>
          </a:xfrm>
          <a:prstGeom prst="rect">
            <a:avLst/>
          </a:prstGeom>
        </p:spPr>
      </p:pic>
    </p:spTree>
    <p:extLst>
      <p:ext uri="{BB962C8B-B14F-4D97-AF65-F5344CB8AC3E}">
        <p14:creationId xmlns:p14="http://schemas.microsoft.com/office/powerpoint/2010/main" val="3894057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24.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00"/>
            <a:ext cx="9144000" cy="6252499"/>
          </a:xfrm>
          <a:prstGeom prst="rect">
            <a:avLst/>
          </a:prstGeom>
        </p:spPr>
      </p:pic>
    </p:spTree>
    <p:extLst>
      <p:ext uri="{BB962C8B-B14F-4D97-AF65-F5344CB8AC3E}">
        <p14:creationId xmlns:p14="http://schemas.microsoft.com/office/powerpoint/2010/main" val="1924175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24.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4416641"/>
          </a:xfrm>
          <a:prstGeom prst="rect">
            <a:avLst/>
          </a:prstGeom>
        </p:spPr>
      </p:pic>
    </p:spTree>
    <p:extLst>
      <p:ext uri="{BB962C8B-B14F-4D97-AF65-F5344CB8AC3E}">
        <p14:creationId xmlns:p14="http://schemas.microsoft.com/office/powerpoint/2010/main" val="190074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25.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9400"/>
            <a:ext cx="9144000" cy="3743517"/>
          </a:xfrm>
          <a:prstGeom prst="rect">
            <a:avLst/>
          </a:prstGeom>
        </p:spPr>
      </p:pic>
    </p:spTree>
    <p:extLst>
      <p:ext uri="{BB962C8B-B14F-4D97-AF65-F5344CB8AC3E}">
        <p14:creationId xmlns:p14="http://schemas.microsoft.com/office/powerpoint/2010/main" val="2007403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0" y="850900"/>
            <a:ext cx="3810000" cy="5143500"/>
          </a:xfrm>
          <a:prstGeom prst="rect">
            <a:avLst/>
          </a:prstGeom>
        </p:spPr>
      </p:pic>
    </p:spTree>
    <p:extLst>
      <p:ext uri="{BB962C8B-B14F-4D97-AF65-F5344CB8AC3E}">
        <p14:creationId xmlns:p14="http://schemas.microsoft.com/office/powerpoint/2010/main" val="1348271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4-02 at 10.58.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6200"/>
            <a:ext cx="9144000" cy="4144044"/>
          </a:xfrm>
          <a:prstGeom prst="rect">
            <a:avLst/>
          </a:prstGeom>
        </p:spPr>
      </p:pic>
    </p:spTree>
    <p:extLst>
      <p:ext uri="{BB962C8B-B14F-4D97-AF65-F5344CB8AC3E}">
        <p14:creationId xmlns:p14="http://schemas.microsoft.com/office/powerpoint/2010/main" val="2526994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26.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0"/>
            <a:ext cx="6402823" cy="6858000"/>
          </a:xfrm>
          <a:prstGeom prst="rect">
            <a:avLst/>
          </a:prstGeom>
        </p:spPr>
      </p:pic>
    </p:spTree>
    <p:extLst>
      <p:ext uri="{BB962C8B-B14F-4D97-AF65-F5344CB8AC3E}">
        <p14:creationId xmlns:p14="http://schemas.microsoft.com/office/powerpoint/2010/main" val="190873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27.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0"/>
            <a:ext cx="5049203" cy="6858000"/>
          </a:xfrm>
          <a:prstGeom prst="rect">
            <a:avLst/>
          </a:prstGeom>
        </p:spPr>
      </p:pic>
      <p:pic>
        <p:nvPicPr>
          <p:cNvPr id="3" name="Picture 2" descr="Screen Shot 2016-04-02 at 10.27.26 PM.png"/>
          <p:cNvPicPr>
            <a:picLocks noChangeAspect="1"/>
          </p:cNvPicPr>
          <p:nvPr/>
        </p:nvPicPr>
        <p:blipFill rotWithShape="1">
          <a:blip r:embed="rId2">
            <a:extLst>
              <a:ext uri="{28A0092B-C50C-407E-A947-70E740481C1C}">
                <a14:useLocalDpi xmlns:a14="http://schemas.microsoft.com/office/drawing/2010/main" val="0"/>
              </a:ext>
            </a:extLst>
          </a:blip>
          <a:srcRect t="2932" b="41203"/>
          <a:stretch/>
        </p:blipFill>
        <p:spPr>
          <a:xfrm>
            <a:off x="313267" y="275165"/>
            <a:ext cx="8048041" cy="6106585"/>
          </a:xfrm>
          <a:prstGeom prst="rect">
            <a:avLst/>
          </a:prstGeom>
        </p:spPr>
      </p:pic>
      <p:pic>
        <p:nvPicPr>
          <p:cNvPr id="5" name="Picture 4" descr="Screen Shot 2016-04-02 at 10.15.56 PM.png"/>
          <p:cNvPicPr>
            <a:picLocks noChangeAspect="1"/>
          </p:cNvPicPr>
          <p:nvPr/>
        </p:nvPicPr>
        <p:blipFill rotWithShape="1">
          <a:blip r:embed="rId3">
            <a:extLst>
              <a:ext uri="{28A0092B-C50C-407E-A947-70E740481C1C}">
                <a14:useLocalDpi xmlns:a14="http://schemas.microsoft.com/office/drawing/2010/main" val="0"/>
              </a:ext>
            </a:extLst>
          </a:blip>
          <a:srcRect t="5247" r="36080" b="59413"/>
          <a:stretch/>
        </p:blipFill>
        <p:spPr>
          <a:xfrm>
            <a:off x="3405856" y="275165"/>
            <a:ext cx="5554411" cy="5196419"/>
          </a:xfrm>
          <a:prstGeom prst="rect">
            <a:avLst/>
          </a:prstGeom>
          <a:ln>
            <a:solidFill>
              <a:srgbClr val="4F81BD"/>
            </a:solidFill>
          </a:ln>
        </p:spPr>
      </p:pic>
    </p:spTree>
    <p:extLst>
      <p:ext uri="{BB962C8B-B14F-4D97-AF65-F5344CB8AC3E}">
        <p14:creationId xmlns:p14="http://schemas.microsoft.com/office/powerpoint/2010/main" val="147370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31.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 y="342900"/>
            <a:ext cx="8661400" cy="6159500"/>
          </a:xfrm>
          <a:prstGeom prst="rect">
            <a:avLst/>
          </a:prstGeom>
        </p:spPr>
      </p:pic>
    </p:spTree>
    <p:extLst>
      <p:ext uri="{BB962C8B-B14F-4D97-AF65-F5344CB8AC3E}">
        <p14:creationId xmlns:p14="http://schemas.microsoft.com/office/powerpoint/2010/main" val="365044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1.21.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0"/>
            <a:ext cx="8842075" cy="6858000"/>
          </a:xfrm>
          <a:prstGeom prst="rect">
            <a:avLst/>
          </a:prstGeom>
        </p:spPr>
      </p:pic>
    </p:spTree>
    <p:extLst>
      <p:ext uri="{BB962C8B-B14F-4D97-AF65-F5344CB8AC3E}">
        <p14:creationId xmlns:p14="http://schemas.microsoft.com/office/powerpoint/2010/main" val="299671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315576451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Pick a number</a:t>
            </a:r>
            <a:endParaRPr lang="en-US" dirty="0"/>
          </a:p>
        </p:txBody>
      </p:sp>
      <p:sp>
        <p:nvSpPr>
          <p:cNvPr id="3" name="Subtitle 2"/>
          <p:cNvSpPr>
            <a:spLocks noGrp="1"/>
          </p:cNvSpPr>
          <p:nvPr>
            <p:ph type="subTitle" idx="1"/>
          </p:nvPr>
        </p:nvSpPr>
        <p:spPr/>
        <p:txBody>
          <a:bodyPr>
            <a:normAutofit fontScale="92500" lnSpcReduction="10000"/>
          </a:bodyPr>
          <a:lstStyle/>
          <a:p>
            <a:r>
              <a:rPr lang="en-US" dirty="0" smtClean="0"/>
              <a:t>Difficulty isn’t just the nature of the algorithm, but the nature </a:t>
            </a:r>
            <a:r>
              <a:rPr lang="en-US" dirty="0" err="1" smtClean="0"/>
              <a:t>ot</a:t>
            </a:r>
            <a:r>
              <a:rPr lang="en-US" dirty="0" smtClean="0"/>
              <a:t> the possible algorithms in the problem domain</a:t>
            </a:r>
            <a:endParaRPr lang="en-US" dirty="0"/>
          </a:p>
        </p:txBody>
      </p:sp>
    </p:spTree>
    <p:extLst>
      <p:ext uri="{BB962C8B-B14F-4D97-AF65-F5344CB8AC3E}">
        <p14:creationId xmlns:p14="http://schemas.microsoft.com/office/powerpoint/2010/main" val="2645200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27300" y="254000"/>
            <a:ext cx="4089400" cy="6337300"/>
          </a:xfrm>
          <a:prstGeom prst="rect">
            <a:avLst/>
          </a:prstGeom>
        </p:spPr>
      </p:pic>
    </p:spTree>
    <p:extLst>
      <p:ext uri="{BB962C8B-B14F-4D97-AF65-F5344CB8AC3E}">
        <p14:creationId xmlns:p14="http://schemas.microsoft.com/office/powerpoint/2010/main" val="4174025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24666" y="207434"/>
            <a:ext cx="6350000" cy="4241800"/>
          </a:xfrm>
          <a:prstGeom prst="rect">
            <a:avLst/>
          </a:prstGeom>
        </p:spPr>
      </p:pic>
      <p:pic>
        <p:nvPicPr>
          <p:cNvPr id="5" name="Picture 4"/>
          <p:cNvPicPr>
            <a:picLocks noChangeAspect="1"/>
          </p:cNvPicPr>
          <p:nvPr/>
        </p:nvPicPr>
        <p:blipFill>
          <a:blip r:embed="rId3"/>
          <a:stretch>
            <a:fillRect/>
          </a:stretch>
        </p:blipFill>
        <p:spPr>
          <a:xfrm>
            <a:off x="1660419" y="3619126"/>
            <a:ext cx="7182391" cy="3024165"/>
          </a:xfrm>
          <a:prstGeom prst="rect">
            <a:avLst/>
          </a:prstGeom>
        </p:spPr>
      </p:pic>
      <p:pic>
        <p:nvPicPr>
          <p:cNvPr id="6" name="Picture 5"/>
          <p:cNvPicPr>
            <a:picLocks noChangeAspect="1"/>
          </p:cNvPicPr>
          <p:nvPr/>
        </p:nvPicPr>
        <p:blipFill>
          <a:blip r:embed="rId4"/>
          <a:stretch>
            <a:fillRect/>
          </a:stretch>
        </p:blipFill>
        <p:spPr>
          <a:xfrm>
            <a:off x="342900" y="207434"/>
            <a:ext cx="4091955" cy="4566622"/>
          </a:xfrm>
          <a:prstGeom prst="rect">
            <a:avLst/>
          </a:prstGeom>
        </p:spPr>
      </p:pic>
    </p:spTree>
    <p:extLst>
      <p:ext uri="{BB962C8B-B14F-4D97-AF65-F5344CB8AC3E}">
        <p14:creationId xmlns:p14="http://schemas.microsoft.com/office/powerpoint/2010/main" val="164945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87567" y="3621657"/>
            <a:ext cx="5080000" cy="2540000"/>
          </a:xfrm>
          <a:prstGeom prst="rect">
            <a:avLst/>
          </a:prstGeom>
        </p:spPr>
      </p:pic>
      <p:pic>
        <p:nvPicPr>
          <p:cNvPr id="5" name="Picture 4"/>
          <p:cNvPicPr>
            <a:picLocks noChangeAspect="1"/>
          </p:cNvPicPr>
          <p:nvPr/>
        </p:nvPicPr>
        <p:blipFill>
          <a:blip r:embed="rId3"/>
          <a:stretch>
            <a:fillRect/>
          </a:stretch>
        </p:blipFill>
        <p:spPr>
          <a:xfrm>
            <a:off x="243416" y="247651"/>
            <a:ext cx="6000750" cy="3374006"/>
          </a:xfrm>
          <a:prstGeom prst="rect">
            <a:avLst/>
          </a:prstGeom>
        </p:spPr>
      </p:pic>
      <p:pic>
        <p:nvPicPr>
          <p:cNvPr id="3" name="Picture 2"/>
          <p:cNvPicPr>
            <a:picLocks noChangeAspect="1"/>
          </p:cNvPicPr>
          <p:nvPr/>
        </p:nvPicPr>
        <p:blipFill>
          <a:blip r:embed="rId4"/>
          <a:stretch>
            <a:fillRect/>
          </a:stretch>
        </p:blipFill>
        <p:spPr>
          <a:xfrm>
            <a:off x="3317554" y="1105602"/>
            <a:ext cx="5200699" cy="3460829"/>
          </a:xfrm>
          <a:prstGeom prst="rect">
            <a:avLst/>
          </a:prstGeom>
        </p:spPr>
      </p:pic>
    </p:spTree>
    <p:extLst>
      <p:ext uri="{BB962C8B-B14F-4D97-AF65-F5344CB8AC3E}">
        <p14:creationId xmlns:p14="http://schemas.microsoft.com/office/powerpoint/2010/main" val="2161600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6.28.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23653"/>
          </a:xfrm>
          <a:prstGeom prst="rect">
            <a:avLst/>
          </a:prstGeom>
        </p:spPr>
      </p:pic>
    </p:spTree>
    <p:extLst>
      <p:ext uri="{BB962C8B-B14F-4D97-AF65-F5344CB8AC3E}">
        <p14:creationId xmlns:p14="http://schemas.microsoft.com/office/powerpoint/2010/main" val="3547754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4-03 at 6.30.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0"/>
            <a:ext cx="9144000" cy="4314568"/>
          </a:xfrm>
          <a:prstGeom prst="rect">
            <a:avLst/>
          </a:prstGeom>
        </p:spPr>
      </p:pic>
    </p:spTree>
    <p:extLst>
      <p:ext uri="{BB962C8B-B14F-4D97-AF65-F5344CB8AC3E}">
        <p14:creationId xmlns:p14="http://schemas.microsoft.com/office/powerpoint/2010/main" val="789149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2"/>
          <p:cNvSpPr>
            <a:spLocks noGrp="1"/>
          </p:cNvSpPr>
          <p:nvPr>
            <p:ph type="title" idx="4294967295"/>
          </p:nvPr>
        </p:nvSpPr>
        <p:spPr>
          <a:xfrm>
            <a:off x="1066800" y="228600"/>
            <a:ext cx="7813675" cy="758825"/>
          </a:xfrm>
        </p:spPr>
        <p:txBody>
          <a:bodyPr/>
          <a:lstStyle/>
          <a:p>
            <a:r>
              <a:rPr lang="en-US" sz="2400" dirty="0" smtClean="0">
                <a:latin typeface="Myriad Pro Semibold" charset="0"/>
                <a:ea typeface="ヒラギノ角ゴ ProN W6" charset="0"/>
                <a:cs typeface="ヒラギノ角ゴ ProN W6" charset="0"/>
              </a:rPr>
              <a:t>The decision problem: What to do to who, when?</a:t>
            </a:r>
            <a:endParaRPr lang="en-US" sz="2400" dirty="0">
              <a:latin typeface="Myriad Pro Semibold" charset="0"/>
              <a:ea typeface="ヒラギノ角ゴ ProN W6" charset="0"/>
              <a:cs typeface="ヒラギノ角ゴ ProN W6" charset="0"/>
            </a:endParaRP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2000" y="1447800"/>
            <a:ext cx="7696200" cy="4297363"/>
          </a:xfrm>
          <a:prstGeom prst="rect">
            <a:avLst/>
          </a:prstGeom>
          <a:ln>
            <a:noFill/>
          </a:ln>
          <a:effectLst>
            <a:outerShdw blurRad="190500" algn="tl" rotWithShape="0">
              <a:srgbClr val="000000">
                <a:alpha val="70000"/>
              </a:srgbClr>
            </a:outerShdw>
          </a:effectLst>
        </p:spPr>
      </p:pic>
      <p:sp>
        <p:nvSpPr>
          <p:cNvPr id="4" name="Title 1"/>
          <p:cNvSpPr txBox="1">
            <a:spLocks/>
          </p:cNvSpPr>
          <p:nvPr/>
        </p:nvSpPr>
        <p:spPr>
          <a:xfrm>
            <a:off x="3505200" y="2030413"/>
            <a:ext cx="193992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Molecular Disease Model</a:t>
            </a:r>
            <a:endParaRPr lang="en-US" sz="1800" dirty="0">
              <a:solidFill>
                <a:srgbClr val="800000"/>
              </a:solidFill>
              <a:latin typeface="Myriad Pro Semibold" charset="0"/>
              <a:ea typeface="ヒラギノ角ゴ ProN W6" charset="0"/>
              <a:cs typeface="ヒラギノ角ゴ ProN W6" charset="0"/>
            </a:endParaRPr>
          </a:p>
        </p:txBody>
      </p:sp>
      <p:sp>
        <p:nvSpPr>
          <p:cNvPr id="2" name="Rectangle 1"/>
          <p:cNvSpPr/>
          <p:nvPr/>
        </p:nvSpPr>
        <p:spPr>
          <a:xfrm>
            <a:off x="3276600" y="1828800"/>
            <a:ext cx="2514600" cy="2971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3268133" y="3166532"/>
            <a:ext cx="2514600" cy="685800"/>
          </a:xfrm>
          <a:prstGeom prst="line">
            <a:avLst/>
          </a:prstGeom>
          <a:ln w="28575" cmpd="sng">
            <a:solidFill>
              <a:schemeClr val="accent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276600" y="3107266"/>
            <a:ext cx="2514600" cy="685800"/>
          </a:xfrm>
          <a:prstGeom prst="line">
            <a:avLst/>
          </a:prstGeom>
          <a:ln w="28575" cmpd="sng">
            <a:solidFill>
              <a:schemeClr val="accent6"/>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5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6263" y="1229799"/>
            <a:ext cx="4185737" cy="4866201"/>
          </a:xfrm>
          <a:prstGeom prst="rect">
            <a:avLst/>
          </a:prstGeom>
        </p:spPr>
      </p:pic>
      <p:sp>
        <p:nvSpPr>
          <p:cNvPr id="9" name="TextBox 8"/>
          <p:cNvSpPr txBox="1"/>
          <p:nvPr/>
        </p:nvSpPr>
        <p:spPr>
          <a:xfrm>
            <a:off x="609600" y="5943600"/>
            <a:ext cx="3780202" cy="830997"/>
          </a:xfrm>
          <a:prstGeom prst="rect">
            <a:avLst/>
          </a:prstGeom>
          <a:noFill/>
        </p:spPr>
        <p:txBody>
          <a:bodyPr wrap="none" rtlCol="0">
            <a:spAutoFit/>
          </a:bodyPr>
          <a:lstStyle/>
          <a:p>
            <a:r>
              <a:rPr lang="en-US" sz="2400" dirty="0" smtClean="0"/>
              <a:t>A handful of phenotypes</a:t>
            </a:r>
          </a:p>
          <a:p>
            <a:r>
              <a:rPr lang="en-US" sz="2400" dirty="0" smtClean="0"/>
              <a:t>(lung, breast, etc.)</a:t>
            </a:r>
            <a:endParaRPr lang="en-US" sz="2400" dirty="0"/>
          </a:p>
        </p:txBody>
      </p:sp>
      <p:sp>
        <p:nvSpPr>
          <p:cNvPr id="10" name="TextBox 9"/>
          <p:cNvSpPr txBox="1"/>
          <p:nvPr/>
        </p:nvSpPr>
        <p:spPr>
          <a:xfrm rot="5400000">
            <a:off x="2908519" y="3497870"/>
            <a:ext cx="3668492" cy="830997"/>
          </a:xfrm>
          <a:prstGeom prst="rect">
            <a:avLst/>
          </a:prstGeom>
          <a:noFill/>
        </p:spPr>
        <p:txBody>
          <a:bodyPr wrap="none" rtlCol="0">
            <a:spAutoFit/>
          </a:bodyPr>
          <a:lstStyle/>
          <a:p>
            <a:r>
              <a:rPr lang="en-US" sz="2400" dirty="0" smtClean="0"/>
              <a:t>A handful of treatments</a:t>
            </a:r>
          </a:p>
          <a:p>
            <a:r>
              <a:rPr lang="en-US" sz="2400" dirty="0" smtClean="0"/>
              <a:t>(chemo1, chemo2, etc.)</a:t>
            </a:r>
            <a:endParaRPr lang="en-US" sz="2400" dirty="0"/>
          </a:p>
        </p:txBody>
      </p:sp>
      <p:sp>
        <p:nvSpPr>
          <p:cNvPr id="11" name="TextBox 10"/>
          <p:cNvSpPr txBox="1"/>
          <p:nvPr/>
        </p:nvSpPr>
        <p:spPr>
          <a:xfrm>
            <a:off x="4876800" y="1066800"/>
            <a:ext cx="3711272" cy="830997"/>
          </a:xfrm>
          <a:prstGeom prst="rect">
            <a:avLst/>
          </a:prstGeom>
          <a:noFill/>
        </p:spPr>
        <p:txBody>
          <a:bodyPr wrap="none" rtlCol="0">
            <a:spAutoFit/>
          </a:bodyPr>
          <a:lstStyle/>
          <a:p>
            <a:r>
              <a:rPr lang="en-US" sz="2400" dirty="0" smtClean="0"/>
              <a:t>~100 cells</a:t>
            </a:r>
          </a:p>
          <a:p>
            <a:r>
              <a:rPr lang="en-US" sz="2400" dirty="0" smtClean="0"/>
              <a:t>~1 Million patients/year</a:t>
            </a:r>
            <a:endParaRPr lang="en-US" sz="2400" dirty="0"/>
          </a:p>
        </p:txBody>
      </p:sp>
      <p:sp>
        <p:nvSpPr>
          <p:cNvPr id="12" name="TextBox 11"/>
          <p:cNvSpPr txBox="1"/>
          <p:nvPr/>
        </p:nvSpPr>
        <p:spPr>
          <a:xfrm>
            <a:off x="5410200" y="2057400"/>
            <a:ext cx="3471623" cy="461665"/>
          </a:xfrm>
          <a:prstGeom prst="rect">
            <a:avLst/>
          </a:prstGeom>
          <a:noFill/>
        </p:spPr>
        <p:txBody>
          <a:bodyPr wrap="none" rtlCol="0">
            <a:spAutoFit/>
          </a:bodyPr>
          <a:lstStyle/>
          <a:p>
            <a:r>
              <a:rPr lang="en-US" sz="2400" b="1" dirty="0" smtClean="0"/>
              <a:t>~10,000 patients/cell</a:t>
            </a:r>
          </a:p>
        </p:txBody>
      </p:sp>
      <p:sp>
        <p:nvSpPr>
          <p:cNvPr id="15" name="Title 1"/>
          <p:cNvSpPr txBox="1">
            <a:spLocks/>
          </p:cNvSpPr>
          <p:nvPr/>
        </p:nvSpPr>
        <p:spPr>
          <a:xfrm>
            <a:off x="5410200" y="3200400"/>
            <a:ext cx="3352800" cy="138194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dirty="0" smtClean="0">
                <a:solidFill>
                  <a:schemeClr val="accent6">
                    <a:lumMod val="75000"/>
                  </a:schemeClr>
                </a:solidFill>
              </a:rPr>
              <a:t>Treatment selection was a statistical diagnosis problem: The diagnosis gave the treatment directly.</a:t>
            </a:r>
            <a:endParaRPr lang="en-US" sz="2400" dirty="0">
              <a:solidFill>
                <a:schemeClr val="accent6">
                  <a:lumMod val="75000"/>
                </a:schemeClr>
              </a:solidFill>
            </a:endParaRPr>
          </a:p>
        </p:txBody>
      </p:sp>
      <p:sp>
        <p:nvSpPr>
          <p:cNvPr id="14" name="Title 1"/>
          <p:cNvSpPr txBox="1">
            <a:spLocks/>
          </p:cNvSpPr>
          <p:nvPr/>
        </p:nvSpPr>
        <p:spPr>
          <a:xfrm>
            <a:off x="564094" y="152400"/>
            <a:ext cx="7817906" cy="9144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Treatment Validation in the pre-OMIC Era</a:t>
            </a:r>
            <a:endParaRPr lang="en-US" sz="3000" dirty="0"/>
          </a:p>
        </p:txBody>
      </p:sp>
      <p:sp>
        <p:nvSpPr>
          <p:cNvPr id="2" name="Donut 1"/>
          <p:cNvSpPr/>
          <p:nvPr/>
        </p:nvSpPr>
        <p:spPr>
          <a:xfrm>
            <a:off x="5410200" y="1921931"/>
            <a:ext cx="3505200" cy="762000"/>
          </a:xfrm>
          <a:prstGeom prst="donut">
            <a:avLst>
              <a:gd name="adj" fmla="val 27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Curved Down Arrow 2"/>
          <p:cNvSpPr/>
          <p:nvPr/>
        </p:nvSpPr>
        <p:spPr>
          <a:xfrm flipH="1">
            <a:off x="2895600" y="1278469"/>
            <a:ext cx="2743200" cy="85513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7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ircular Arrow 3"/>
          <p:cNvSpPr/>
          <p:nvPr/>
        </p:nvSpPr>
        <p:spPr>
          <a:xfrm>
            <a:off x="1714414" y="1107430"/>
            <a:ext cx="5334170" cy="5334170"/>
          </a:xfrm>
          <a:prstGeom prst="circularArrow">
            <a:avLst>
              <a:gd name="adj1" fmla="val 5544"/>
              <a:gd name="adj2" fmla="val 330680"/>
              <a:gd name="adj3" fmla="val 14517147"/>
              <a:gd name="adj4" fmla="val 16949449"/>
              <a:gd name="adj5" fmla="val 5757"/>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 name="Title 1"/>
          <p:cNvSpPr>
            <a:spLocks noGrp="1"/>
          </p:cNvSpPr>
          <p:nvPr>
            <p:ph type="title"/>
          </p:nvPr>
        </p:nvSpPr>
        <p:spPr/>
        <p:txBody>
          <a:bodyPr/>
          <a:lstStyle/>
          <a:p>
            <a:r>
              <a:rPr lang="en-US" dirty="0" smtClean="0"/>
              <a:t>Pre-Omic Oncology Workflow</a:t>
            </a:r>
            <a:endParaRPr lang="en-US" dirty="0"/>
          </a:p>
        </p:txBody>
      </p:sp>
      <p:pic>
        <p:nvPicPr>
          <p:cNvPr id="6" name="patient_male.png"/>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4297755" y="2743200"/>
            <a:ext cx="548490" cy="1990529"/>
          </a:xfrm>
          <a:prstGeom prst="rect">
            <a:avLst/>
          </a:prstGeom>
          <a:noFill/>
          <a:ln>
            <a:noFill/>
          </a:ln>
        </p:spPr>
      </p:pic>
      <p:sp>
        <p:nvSpPr>
          <p:cNvPr id="39" name="TextBox 38"/>
          <p:cNvSpPr txBox="1"/>
          <p:nvPr/>
        </p:nvSpPr>
        <p:spPr>
          <a:xfrm>
            <a:off x="3962400" y="4648200"/>
            <a:ext cx="1143000" cy="369332"/>
          </a:xfrm>
          <a:prstGeom prst="rect">
            <a:avLst/>
          </a:prstGeom>
          <a:noFill/>
        </p:spPr>
        <p:txBody>
          <a:bodyPr wrap="square" rtlCol="0">
            <a:spAutoFit/>
          </a:bodyPr>
          <a:lstStyle/>
          <a:p>
            <a:pPr algn="ctr"/>
            <a:r>
              <a:rPr lang="en-US" dirty="0">
                <a:solidFill>
                  <a:prstClr val="black"/>
                </a:solidFill>
                <a:latin typeface="Arial Rounded MT Bold"/>
                <a:cs typeface="Arial Rounded MT Bold"/>
              </a:rPr>
              <a:t>Patient</a:t>
            </a:r>
          </a:p>
        </p:txBody>
      </p:sp>
      <p:sp>
        <p:nvSpPr>
          <p:cNvPr id="46" name="TextBox 45"/>
          <p:cNvSpPr txBox="1"/>
          <p:nvPr/>
        </p:nvSpPr>
        <p:spPr>
          <a:xfrm flipH="1">
            <a:off x="205090" y="6322062"/>
            <a:ext cx="2286000" cy="307777"/>
          </a:xfrm>
          <a:prstGeom prst="rect">
            <a:avLst/>
          </a:prstGeom>
          <a:noFill/>
        </p:spPr>
        <p:txBody>
          <a:bodyPr wrap="square" rtlCol="0">
            <a:spAutoFit/>
          </a:bodyPr>
          <a:lstStyle/>
          <a:p>
            <a:pPr algn="r"/>
            <a:r>
              <a:rPr lang="en-US" sz="1400" dirty="0" smtClean="0">
                <a:solidFill>
                  <a:prstClr val="black"/>
                </a:solidFill>
              </a:rPr>
              <a:t>Adapted from NY Times</a:t>
            </a:r>
            <a:endParaRPr lang="en-US" sz="1400" dirty="0">
              <a:solidFill>
                <a:prstClr val="black"/>
              </a:solidFill>
            </a:endParaRPr>
          </a:p>
        </p:txBody>
      </p:sp>
      <p:sp>
        <p:nvSpPr>
          <p:cNvPr id="49" name="Freeform 48"/>
          <p:cNvSpPr/>
          <p:nvPr/>
        </p:nvSpPr>
        <p:spPr>
          <a:xfrm>
            <a:off x="3581400" y="115167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0"/>
              <a:satOff val="0"/>
              <a:lumOff val="0"/>
              <a:alphaOff val="0"/>
            </a:schemeClr>
          </a:fillRef>
          <a:effectRef idx="1">
            <a:schemeClr val="accent2">
              <a:shade val="80000"/>
              <a:hueOff val="0"/>
              <a:satOff val="0"/>
              <a:lumOff val="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Biopsies</a:t>
            </a:r>
            <a:endParaRPr lang="en-US" sz="2200" dirty="0">
              <a:solidFill>
                <a:prstClr val="white"/>
              </a:solidFill>
              <a:latin typeface="Arial Rounded MT Bold"/>
              <a:cs typeface="Arial Rounded MT Bold"/>
            </a:endParaRPr>
          </a:p>
        </p:txBody>
      </p:sp>
      <p:sp>
        <p:nvSpPr>
          <p:cNvPr id="9" name="Freeform 8"/>
          <p:cNvSpPr/>
          <p:nvPr/>
        </p:nvSpPr>
        <p:spPr>
          <a:xfrm>
            <a:off x="3598739" y="1144268"/>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0"/>
              <a:satOff val="0"/>
              <a:lumOff val="0"/>
              <a:alphaOff val="0"/>
            </a:schemeClr>
          </a:fillRef>
          <a:effectRef idx="1">
            <a:schemeClr val="accent2">
              <a:shade val="80000"/>
              <a:hueOff val="0"/>
              <a:satOff val="0"/>
              <a:lumOff val="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Biopsy</a:t>
            </a:r>
            <a:endParaRPr lang="en-US" sz="2200" dirty="0">
              <a:solidFill>
                <a:prstClr val="white"/>
              </a:solidFill>
              <a:latin typeface="Arial Rounded MT Bold"/>
              <a:cs typeface="Arial Rounded MT Bold"/>
            </a:endParaRPr>
          </a:p>
        </p:txBody>
      </p:sp>
      <p:sp>
        <p:nvSpPr>
          <p:cNvPr id="50" name="Freeform 49"/>
          <p:cNvSpPr/>
          <p:nvPr/>
        </p:nvSpPr>
        <p:spPr>
          <a:xfrm>
            <a:off x="5638800" y="2328435"/>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50271"/>
              <a:satOff val="-6141"/>
              <a:lumOff val="6685"/>
              <a:alphaOff val="0"/>
            </a:schemeClr>
          </a:fillRef>
          <a:effectRef idx="1">
            <a:schemeClr val="accent2">
              <a:shade val="80000"/>
              <a:hueOff val="50271"/>
              <a:satOff val="-6141"/>
              <a:lumOff val="6685"/>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1600" dirty="0" smtClean="0">
                <a:solidFill>
                  <a:prstClr val="white"/>
                </a:solidFill>
                <a:latin typeface="Arial Rounded MT Bold"/>
                <a:cs typeface="Arial Rounded MT Bold"/>
              </a:rPr>
              <a:t>Observations</a:t>
            </a:r>
            <a:endParaRPr lang="en-US" sz="1600" dirty="0">
              <a:solidFill>
                <a:prstClr val="white"/>
              </a:solidFill>
              <a:latin typeface="Arial Rounded MT Bold"/>
              <a:cs typeface="Arial Rounded MT Bold"/>
            </a:endParaRPr>
          </a:p>
        </p:txBody>
      </p:sp>
      <p:sp>
        <p:nvSpPr>
          <p:cNvPr id="55" name="Freeform 54"/>
          <p:cNvSpPr/>
          <p:nvPr/>
        </p:nvSpPr>
        <p:spPr>
          <a:xfrm>
            <a:off x="3598739" y="5725378"/>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150813"/>
              <a:satOff val="-18423"/>
              <a:lumOff val="20054"/>
              <a:alphaOff val="0"/>
            </a:schemeClr>
          </a:fillRef>
          <a:effectRef idx="1">
            <a:schemeClr val="accent2">
              <a:shade val="80000"/>
              <a:hueOff val="150813"/>
              <a:satOff val="-18423"/>
              <a:lumOff val="2005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Treatment</a:t>
            </a:r>
            <a:br>
              <a:rPr lang="en-US" sz="2200" dirty="0" smtClean="0">
                <a:solidFill>
                  <a:prstClr val="white"/>
                </a:solidFill>
                <a:latin typeface="Arial Rounded MT Bold"/>
                <a:cs typeface="Arial Rounded MT Bold"/>
              </a:rPr>
            </a:br>
            <a:r>
              <a:rPr lang="en-US" sz="2200" dirty="0" smtClean="0">
                <a:solidFill>
                  <a:prstClr val="white"/>
                </a:solidFill>
                <a:latin typeface="Arial Rounded MT Bold"/>
                <a:cs typeface="Arial Rounded MT Bold"/>
              </a:rPr>
              <a:t>Planning</a:t>
            </a:r>
          </a:p>
        </p:txBody>
      </p:sp>
      <p:sp>
        <p:nvSpPr>
          <p:cNvPr id="56" name="Freeform 55"/>
          <p:cNvSpPr/>
          <p:nvPr/>
        </p:nvSpPr>
        <p:spPr>
          <a:xfrm>
            <a:off x="5769721" y="4188002"/>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100542"/>
              <a:satOff val="-12282"/>
              <a:lumOff val="13370"/>
              <a:alphaOff val="0"/>
            </a:schemeClr>
          </a:fillRef>
          <a:effectRef idx="1">
            <a:schemeClr val="accent2">
              <a:shade val="80000"/>
              <a:hueOff val="100542"/>
              <a:satOff val="-12282"/>
              <a:lumOff val="1337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Treatment Selection</a:t>
            </a:r>
          </a:p>
        </p:txBody>
      </p:sp>
      <p:sp>
        <p:nvSpPr>
          <p:cNvPr id="57" name="Freeform 56"/>
          <p:cNvSpPr/>
          <p:nvPr/>
        </p:nvSpPr>
        <p:spPr>
          <a:xfrm>
            <a:off x="1348090" y="4188002"/>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251356"/>
              <a:satOff val="-30706"/>
              <a:lumOff val="33424"/>
              <a:alphaOff val="0"/>
            </a:schemeClr>
          </a:fillRef>
          <a:effectRef idx="1">
            <a:schemeClr val="accent2">
              <a:shade val="80000"/>
              <a:hueOff val="251356"/>
              <a:satOff val="-30706"/>
              <a:lumOff val="3342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Treatment</a:t>
            </a:r>
          </a:p>
        </p:txBody>
      </p:sp>
      <p:sp>
        <p:nvSpPr>
          <p:cNvPr id="58" name="Freeform 57"/>
          <p:cNvSpPr/>
          <p:nvPr/>
        </p:nvSpPr>
        <p:spPr>
          <a:xfrm>
            <a:off x="1447800" y="220980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301627"/>
              <a:satOff val="-36847"/>
              <a:lumOff val="40109"/>
              <a:alphaOff val="0"/>
            </a:schemeClr>
          </a:fillRef>
          <a:effectRef idx="1">
            <a:schemeClr val="accent2">
              <a:shade val="80000"/>
              <a:hueOff val="301627"/>
              <a:satOff val="-36847"/>
              <a:lumOff val="40109"/>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Monitor</a:t>
            </a:r>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11849" y="3657600"/>
            <a:ext cx="1442537" cy="1677046"/>
          </a:xfrm>
          <a:prstGeom prst="rect">
            <a:avLst/>
          </a:prstGeom>
        </p:spPr>
      </p:pic>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91200" y="5456678"/>
            <a:ext cx="1524000" cy="1020322"/>
          </a:xfrm>
          <a:prstGeom prst="rect">
            <a:avLst/>
          </a:prstGeom>
        </p:spPr>
      </p:pic>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43800" y="1830909"/>
            <a:ext cx="990600" cy="683691"/>
          </a:xfrm>
          <a:prstGeom prst="rect">
            <a:avLst/>
          </a:prstGeom>
        </p:spPr>
      </p:pic>
    </p:spTree>
    <p:extLst>
      <p:ext uri="{BB962C8B-B14F-4D97-AF65-F5344CB8AC3E}">
        <p14:creationId xmlns:p14="http://schemas.microsoft.com/office/powerpoint/2010/main" val="28238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130" y="6159500"/>
            <a:ext cx="8300920" cy="461665"/>
          </a:xfrm>
          <a:prstGeom prst="rect">
            <a:avLst/>
          </a:prstGeom>
          <a:noFill/>
        </p:spPr>
        <p:txBody>
          <a:bodyPr wrap="none" rtlCol="0">
            <a:spAutoFit/>
          </a:bodyPr>
          <a:lstStyle/>
          <a:p>
            <a:r>
              <a:rPr lang="en-US" sz="2400" dirty="0" smtClean="0"/>
              <a:t>Millions of omic phenotypes (</a:t>
            </a:r>
            <a:r>
              <a:rPr lang="en-US" sz="2400" i="1" dirty="0" smtClean="0"/>
              <a:t>enormous feature vector!</a:t>
            </a:r>
            <a:r>
              <a:rPr lang="en-US" sz="2400" dirty="0" smtClean="0"/>
              <a:t>)</a:t>
            </a:r>
          </a:p>
        </p:txBody>
      </p:sp>
      <p:sp>
        <p:nvSpPr>
          <p:cNvPr id="10" name="TextBox 9"/>
          <p:cNvSpPr txBox="1"/>
          <p:nvPr/>
        </p:nvSpPr>
        <p:spPr>
          <a:xfrm rot="5400000">
            <a:off x="2600484" y="3497870"/>
            <a:ext cx="4331234" cy="830997"/>
          </a:xfrm>
          <a:prstGeom prst="rect">
            <a:avLst/>
          </a:prstGeom>
          <a:noFill/>
        </p:spPr>
        <p:txBody>
          <a:bodyPr wrap="none" rtlCol="0">
            <a:spAutoFit/>
          </a:bodyPr>
          <a:lstStyle/>
          <a:p>
            <a:r>
              <a:rPr lang="en-US" sz="2400" dirty="0" smtClean="0"/>
              <a:t>Thousands of treatments</a:t>
            </a:r>
          </a:p>
          <a:p>
            <a:r>
              <a:rPr lang="en-US" sz="2400" dirty="0" smtClean="0"/>
              <a:t>(New drugs + combinations)</a:t>
            </a:r>
            <a:endParaRPr lang="en-US" sz="2400" dirty="0"/>
          </a:p>
        </p:txBody>
      </p:sp>
      <p:sp>
        <p:nvSpPr>
          <p:cNvPr id="11" name="TextBox 10"/>
          <p:cNvSpPr txBox="1"/>
          <p:nvPr/>
        </p:nvSpPr>
        <p:spPr>
          <a:xfrm>
            <a:off x="5257800" y="1066800"/>
            <a:ext cx="3504255" cy="1200328"/>
          </a:xfrm>
          <a:prstGeom prst="rect">
            <a:avLst/>
          </a:prstGeom>
          <a:noFill/>
        </p:spPr>
        <p:txBody>
          <a:bodyPr wrap="none" rtlCol="0">
            <a:spAutoFit/>
          </a:bodyPr>
          <a:lstStyle/>
          <a:p>
            <a:r>
              <a:rPr lang="en-US" sz="2400" dirty="0" smtClean="0"/>
              <a:t>10</a:t>
            </a:r>
            <a:r>
              <a:rPr lang="en-US" sz="2400" baseline="30000" dirty="0" smtClean="0"/>
              <a:t>9</a:t>
            </a:r>
            <a:r>
              <a:rPr lang="en-US" sz="2400" dirty="0" smtClean="0"/>
              <a:t> cells!  </a:t>
            </a:r>
            <a:r>
              <a:rPr lang="en-US" sz="2400" dirty="0" smtClean="0">
                <a:solidFill>
                  <a:srgbClr val="FF0000"/>
                </a:solidFill>
              </a:rPr>
              <a:t>(11</a:t>
            </a:r>
            <a:r>
              <a:rPr lang="en-US" sz="2400" baseline="30000" dirty="0" smtClean="0">
                <a:solidFill>
                  <a:srgbClr val="FF0000"/>
                </a:solidFill>
              </a:rPr>
              <a:t>z</a:t>
            </a:r>
            <a:r>
              <a:rPr lang="en-US" sz="2400" dirty="0" smtClean="0">
                <a:solidFill>
                  <a:srgbClr val="FF0000"/>
                </a:solidFill>
              </a:rPr>
              <a:t>)</a:t>
            </a:r>
          </a:p>
          <a:p>
            <a:r>
              <a:rPr lang="en-US" sz="2400" i="1" dirty="0" smtClean="0"/>
              <a:t>STILL ONLY A MILLION </a:t>
            </a:r>
          </a:p>
          <a:p>
            <a:r>
              <a:rPr lang="en-US" sz="2400" i="1" dirty="0"/>
              <a:t>	</a:t>
            </a:r>
            <a:r>
              <a:rPr lang="en-US" sz="2400" i="1" dirty="0" smtClean="0"/>
              <a:t>PATIENTS/YEAR!</a:t>
            </a:r>
            <a:endParaRPr lang="en-US" sz="2400" i="1" dirty="0"/>
          </a:p>
        </p:txBody>
      </p:sp>
      <p:sp>
        <p:nvSpPr>
          <p:cNvPr id="12" name="TextBox 11"/>
          <p:cNvSpPr txBox="1"/>
          <p:nvPr/>
        </p:nvSpPr>
        <p:spPr>
          <a:xfrm>
            <a:off x="5715000" y="2445603"/>
            <a:ext cx="2689558" cy="830997"/>
          </a:xfrm>
          <a:prstGeom prst="rect">
            <a:avLst/>
          </a:prstGeom>
          <a:noFill/>
        </p:spPr>
        <p:txBody>
          <a:bodyPr wrap="none" rtlCol="0">
            <a:spAutoFit/>
          </a:bodyPr>
          <a:lstStyle/>
          <a:p>
            <a:r>
              <a:rPr lang="en-US" sz="2400" b="1" dirty="0" smtClean="0"/>
              <a:t>Approx. ZERO </a:t>
            </a:r>
          </a:p>
          <a:p>
            <a:r>
              <a:rPr lang="en-US" sz="2400" b="1" dirty="0"/>
              <a:t> </a:t>
            </a:r>
            <a:r>
              <a:rPr lang="en-US" sz="2400" b="1" dirty="0" smtClean="0"/>
              <a:t>	patients/cell!</a:t>
            </a: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1000" y="1323753"/>
            <a:ext cx="1050048" cy="1267047"/>
          </a:xfrm>
          <a:prstGeom prst="rect">
            <a:avLst/>
          </a:prstGeom>
        </p:spPr>
      </p:pic>
      <p:pic>
        <p:nvPicPr>
          <p:cNvPr id="34" name="Picture 3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04896" y="1323753"/>
            <a:ext cx="1050048" cy="1267047"/>
          </a:xfrm>
          <a:prstGeom prst="rect">
            <a:avLst/>
          </a:prstGeom>
        </p:spPr>
      </p:pic>
      <p:pic>
        <p:nvPicPr>
          <p:cNvPr id="35" name="Picture 3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54848" y="1323753"/>
            <a:ext cx="1050048" cy="1267047"/>
          </a:xfrm>
          <a:prstGeom prst="rect">
            <a:avLst/>
          </a:prstGeom>
        </p:spPr>
      </p:pic>
      <p:pic>
        <p:nvPicPr>
          <p:cNvPr id="82" name="Picture 8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76600" y="1323753"/>
            <a:ext cx="1050048" cy="1267047"/>
          </a:xfrm>
          <a:prstGeom prst="rect">
            <a:avLst/>
          </a:prstGeom>
        </p:spPr>
      </p:pic>
      <p:pic>
        <p:nvPicPr>
          <p:cNvPr id="83" name="Picture 8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1000" y="2514600"/>
            <a:ext cx="1050048" cy="1267047"/>
          </a:xfrm>
          <a:prstGeom prst="rect">
            <a:avLst/>
          </a:prstGeom>
        </p:spPr>
      </p:pic>
      <p:pic>
        <p:nvPicPr>
          <p:cNvPr id="84" name="Picture 8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04896" y="2514600"/>
            <a:ext cx="1050048" cy="1267047"/>
          </a:xfrm>
          <a:prstGeom prst="rect">
            <a:avLst/>
          </a:prstGeom>
        </p:spPr>
      </p:pic>
      <p:pic>
        <p:nvPicPr>
          <p:cNvPr id="85" name="Picture 8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54848" y="2514600"/>
            <a:ext cx="1050048" cy="1267047"/>
          </a:xfrm>
          <a:prstGeom prst="rect">
            <a:avLst/>
          </a:prstGeom>
        </p:spPr>
      </p:pic>
      <p:pic>
        <p:nvPicPr>
          <p:cNvPr id="86" name="Picture 8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76600" y="2514600"/>
            <a:ext cx="1050048" cy="1267047"/>
          </a:xfrm>
          <a:prstGeom prst="rect">
            <a:avLst/>
          </a:prstGeom>
        </p:spPr>
      </p:pic>
      <p:pic>
        <p:nvPicPr>
          <p:cNvPr id="87" name="Picture 8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2352" y="3714306"/>
            <a:ext cx="1050048" cy="1267047"/>
          </a:xfrm>
          <a:prstGeom prst="rect">
            <a:avLst/>
          </a:prstGeom>
        </p:spPr>
      </p:pic>
      <p:pic>
        <p:nvPicPr>
          <p:cNvPr id="88" name="Picture 8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96248" y="3714306"/>
            <a:ext cx="1050048" cy="1267047"/>
          </a:xfrm>
          <a:prstGeom prst="rect">
            <a:avLst/>
          </a:prstGeom>
        </p:spPr>
      </p:pic>
      <p:pic>
        <p:nvPicPr>
          <p:cNvPr id="89" name="Picture 8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46200" y="3714306"/>
            <a:ext cx="1050048" cy="1267047"/>
          </a:xfrm>
          <a:prstGeom prst="rect">
            <a:avLst/>
          </a:prstGeom>
        </p:spPr>
      </p:pic>
      <p:pic>
        <p:nvPicPr>
          <p:cNvPr id="90" name="Picture 8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67952" y="3714306"/>
            <a:ext cx="1050048" cy="1267047"/>
          </a:xfrm>
          <a:prstGeom prst="rect">
            <a:avLst/>
          </a:prstGeom>
        </p:spPr>
      </p:pic>
      <p:pic>
        <p:nvPicPr>
          <p:cNvPr id="91" name="Picture 9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2352" y="4905153"/>
            <a:ext cx="1050048" cy="1267047"/>
          </a:xfrm>
          <a:prstGeom prst="rect">
            <a:avLst/>
          </a:prstGeom>
        </p:spPr>
      </p:pic>
      <p:pic>
        <p:nvPicPr>
          <p:cNvPr id="92" name="Picture 9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96248" y="4905153"/>
            <a:ext cx="1050048" cy="1267047"/>
          </a:xfrm>
          <a:prstGeom prst="rect">
            <a:avLst/>
          </a:prstGeom>
        </p:spPr>
      </p:pic>
      <p:pic>
        <p:nvPicPr>
          <p:cNvPr id="93" name="Picture 9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46200" y="4905153"/>
            <a:ext cx="1050048" cy="1267047"/>
          </a:xfrm>
          <a:prstGeom prst="rect">
            <a:avLst/>
          </a:prstGeom>
        </p:spPr>
      </p:pic>
      <p:pic>
        <p:nvPicPr>
          <p:cNvPr id="94" name="Picture 9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67952" y="4905153"/>
            <a:ext cx="1050048" cy="1267047"/>
          </a:xfrm>
          <a:prstGeom prst="rect">
            <a:avLst/>
          </a:prstGeom>
        </p:spPr>
      </p:pic>
      <p:sp>
        <p:nvSpPr>
          <p:cNvPr id="26" name="Title 1"/>
          <p:cNvSpPr txBox="1">
            <a:spLocks/>
          </p:cNvSpPr>
          <p:nvPr/>
        </p:nvSpPr>
        <p:spPr>
          <a:xfrm>
            <a:off x="5410200" y="3962400"/>
            <a:ext cx="3352800" cy="138194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dirty="0" smtClean="0">
                <a:solidFill>
                  <a:schemeClr val="accent6">
                    <a:lumMod val="75000"/>
                  </a:schemeClr>
                </a:solidFill>
              </a:rPr>
              <a:t>Treatment selection and planning are now </a:t>
            </a:r>
            <a:r>
              <a:rPr lang="en-US" sz="2400" i="1" dirty="0" smtClean="0">
                <a:solidFill>
                  <a:schemeClr val="accent6">
                    <a:lumMod val="75000"/>
                  </a:schemeClr>
                </a:solidFill>
              </a:rPr>
              <a:t>reasoning problems</a:t>
            </a:r>
            <a:r>
              <a:rPr lang="en-US" sz="2400" dirty="0" smtClean="0">
                <a:solidFill>
                  <a:schemeClr val="accent6">
                    <a:lumMod val="75000"/>
                  </a:schemeClr>
                </a:solidFill>
              </a:rPr>
              <a:t>, based upon huge amount of complex knowledge and data.</a:t>
            </a:r>
            <a:endParaRPr lang="en-US" sz="2400" dirty="0">
              <a:solidFill>
                <a:schemeClr val="accent6">
                  <a:lumMod val="75000"/>
                </a:schemeClr>
              </a:solidFill>
            </a:endParaRPr>
          </a:p>
        </p:txBody>
      </p:sp>
      <p:sp>
        <p:nvSpPr>
          <p:cNvPr id="25" name="Title 1"/>
          <p:cNvSpPr txBox="1">
            <a:spLocks/>
          </p:cNvSpPr>
          <p:nvPr/>
        </p:nvSpPr>
        <p:spPr>
          <a:xfrm>
            <a:off x="640294" y="76200"/>
            <a:ext cx="7817906" cy="9144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Treatment Validation in the </a:t>
            </a:r>
            <a:r>
              <a:rPr lang="en-US" sz="3000" i="1" dirty="0" smtClean="0"/>
              <a:t>OMIC</a:t>
            </a:r>
            <a:r>
              <a:rPr lang="en-US" sz="3000" dirty="0" smtClean="0"/>
              <a:t> Era</a:t>
            </a:r>
            <a:endParaRPr lang="en-US" sz="3000" dirty="0"/>
          </a:p>
        </p:txBody>
      </p:sp>
      <p:sp>
        <p:nvSpPr>
          <p:cNvPr id="24" name="Donut 23"/>
          <p:cNvSpPr/>
          <p:nvPr/>
        </p:nvSpPr>
        <p:spPr>
          <a:xfrm>
            <a:off x="5486400" y="2286000"/>
            <a:ext cx="3186545" cy="1115644"/>
          </a:xfrm>
          <a:prstGeom prst="donut">
            <a:avLst>
              <a:gd name="adj" fmla="val 27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26"/>
          <p:cNvSpPr/>
          <p:nvPr/>
        </p:nvSpPr>
        <p:spPr>
          <a:xfrm flipH="1">
            <a:off x="3124200" y="1676400"/>
            <a:ext cx="2743200" cy="85513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269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2 at 10.19.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0"/>
            <a:ext cx="6254496" cy="6858000"/>
          </a:xfrm>
          <a:prstGeom prst="rect">
            <a:avLst/>
          </a:prstGeom>
        </p:spPr>
      </p:pic>
    </p:spTree>
    <p:extLst>
      <p:ext uri="{BB962C8B-B14F-4D97-AF65-F5344CB8AC3E}">
        <p14:creationId xmlns:p14="http://schemas.microsoft.com/office/powerpoint/2010/main" val="43672577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6.37.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0"/>
            <a:ext cx="6009588" cy="6858000"/>
          </a:xfrm>
          <a:prstGeom prst="rect">
            <a:avLst/>
          </a:prstGeom>
        </p:spPr>
      </p:pic>
      <p:pic>
        <p:nvPicPr>
          <p:cNvPr id="5" name="Picture 4" descr="Screen Shot 2016-04-03 at 6.37.4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854200"/>
            <a:ext cx="7683500" cy="3136900"/>
          </a:xfrm>
          <a:prstGeom prst="rect">
            <a:avLst/>
          </a:prstGeom>
        </p:spPr>
      </p:pic>
    </p:spTree>
    <p:extLst>
      <p:ext uri="{BB962C8B-B14F-4D97-AF65-F5344CB8AC3E}">
        <p14:creationId xmlns:p14="http://schemas.microsoft.com/office/powerpoint/2010/main" val="1267188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5.51.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0"/>
            <a:ext cx="6332804" cy="6858000"/>
          </a:xfrm>
          <a:prstGeom prst="rect">
            <a:avLst/>
          </a:prstGeom>
        </p:spPr>
      </p:pic>
    </p:spTree>
    <p:extLst>
      <p:ext uri="{BB962C8B-B14F-4D97-AF65-F5344CB8AC3E}">
        <p14:creationId xmlns:p14="http://schemas.microsoft.com/office/powerpoint/2010/main" val="4037017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6.07.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0"/>
            <a:ext cx="7620000" cy="6858000"/>
          </a:xfrm>
          <a:prstGeom prst="rect">
            <a:avLst/>
          </a:prstGeom>
        </p:spPr>
      </p:pic>
    </p:spTree>
    <p:extLst>
      <p:ext uri="{BB962C8B-B14F-4D97-AF65-F5344CB8AC3E}">
        <p14:creationId xmlns:p14="http://schemas.microsoft.com/office/powerpoint/2010/main" val="4143042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5.54.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1257300"/>
            <a:ext cx="8039100" cy="4330700"/>
          </a:xfrm>
          <a:prstGeom prst="rect">
            <a:avLst/>
          </a:prstGeom>
        </p:spPr>
      </p:pic>
    </p:spTree>
    <p:extLst>
      <p:ext uri="{BB962C8B-B14F-4D97-AF65-F5344CB8AC3E}">
        <p14:creationId xmlns:p14="http://schemas.microsoft.com/office/powerpoint/2010/main" val="2390772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5.56.3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00"/>
            <a:ext cx="9144000" cy="6269495"/>
          </a:xfrm>
          <a:prstGeom prst="rect">
            <a:avLst/>
          </a:prstGeom>
        </p:spPr>
      </p:pic>
    </p:spTree>
    <p:extLst>
      <p:ext uri="{BB962C8B-B14F-4D97-AF65-F5344CB8AC3E}">
        <p14:creationId xmlns:p14="http://schemas.microsoft.com/office/powerpoint/2010/main" val="973918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5.57.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34514" cy="6858000"/>
          </a:xfrm>
          <a:prstGeom prst="rect">
            <a:avLst/>
          </a:prstGeom>
        </p:spPr>
      </p:pic>
    </p:spTree>
    <p:extLst>
      <p:ext uri="{BB962C8B-B14F-4D97-AF65-F5344CB8AC3E}">
        <p14:creationId xmlns:p14="http://schemas.microsoft.com/office/powerpoint/2010/main" val="903077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6.12.3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0"/>
            <a:ext cx="6615839" cy="6858000"/>
          </a:xfrm>
          <a:prstGeom prst="rect">
            <a:avLst/>
          </a:prstGeom>
        </p:spPr>
      </p:pic>
    </p:spTree>
    <p:extLst>
      <p:ext uri="{BB962C8B-B14F-4D97-AF65-F5344CB8AC3E}">
        <p14:creationId xmlns:p14="http://schemas.microsoft.com/office/powerpoint/2010/main" val="564158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24666" y="207434"/>
            <a:ext cx="6350000" cy="4241800"/>
          </a:xfrm>
          <a:prstGeom prst="rect">
            <a:avLst/>
          </a:prstGeom>
        </p:spPr>
      </p:pic>
      <p:pic>
        <p:nvPicPr>
          <p:cNvPr id="5" name="Picture 4"/>
          <p:cNvPicPr>
            <a:picLocks noChangeAspect="1"/>
          </p:cNvPicPr>
          <p:nvPr/>
        </p:nvPicPr>
        <p:blipFill>
          <a:blip r:embed="rId3"/>
          <a:stretch>
            <a:fillRect/>
          </a:stretch>
        </p:blipFill>
        <p:spPr>
          <a:xfrm>
            <a:off x="342900" y="1651000"/>
            <a:ext cx="8445500" cy="3556000"/>
          </a:xfrm>
          <a:prstGeom prst="rect">
            <a:avLst/>
          </a:prstGeom>
        </p:spPr>
      </p:pic>
      <p:pic>
        <p:nvPicPr>
          <p:cNvPr id="6" name="Picture 5"/>
          <p:cNvPicPr>
            <a:picLocks noChangeAspect="1"/>
          </p:cNvPicPr>
          <p:nvPr/>
        </p:nvPicPr>
        <p:blipFill>
          <a:blip r:embed="rId4"/>
          <a:stretch>
            <a:fillRect/>
          </a:stretch>
        </p:blipFill>
        <p:spPr>
          <a:xfrm>
            <a:off x="1498600" y="0"/>
            <a:ext cx="6145161" cy="6858000"/>
          </a:xfrm>
          <a:prstGeom prst="rect">
            <a:avLst/>
          </a:prstGeom>
        </p:spPr>
      </p:pic>
    </p:spTree>
    <p:extLst>
      <p:ext uri="{BB962C8B-B14F-4D97-AF65-F5344CB8AC3E}">
        <p14:creationId xmlns:p14="http://schemas.microsoft.com/office/powerpoint/2010/main" val="348646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04166" y="3989917"/>
            <a:ext cx="5080000" cy="2540000"/>
          </a:xfrm>
          <a:prstGeom prst="rect">
            <a:avLst/>
          </a:prstGeom>
        </p:spPr>
      </p:pic>
      <p:pic>
        <p:nvPicPr>
          <p:cNvPr id="5" name="Picture 4"/>
          <p:cNvPicPr>
            <a:picLocks noChangeAspect="1"/>
          </p:cNvPicPr>
          <p:nvPr/>
        </p:nvPicPr>
        <p:blipFill>
          <a:blip r:embed="rId3"/>
          <a:stretch>
            <a:fillRect/>
          </a:stretch>
        </p:blipFill>
        <p:spPr>
          <a:xfrm>
            <a:off x="243416" y="247651"/>
            <a:ext cx="6000750" cy="3374006"/>
          </a:xfrm>
          <a:prstGeom prst="rect">
            <a:avLst/>
          </a:prstGeom>
        </p:spPr>
      </p:pic>
    </p:spTree>
    <p:extLst>
      <p:ext uri="{BB962C8B-B14F-4D97-AF65-F5344CB8AC3E}">
        <p14:creationId xmlns:p14="http://schemas.microsoft.com/office/powerpoint/2010/main" val="1390996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6.28.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23653"/>
          </a:xfrm>
          <a:prstGeom prst="rect">
            <a:avLst/>
          </a:prstGeom>
        </p:spPr>
      </p:pic>
    </p:spTree>
    <p:extLst>
      <p:ext uri="{BB962C8B-B14F-4D97-AF65-F5344CB8AC3E}">
        <p14:creationId xmlns:p14="http://schemas.microsoft.com/office/powerpoint/2010/main" val="136972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0"/>
            <a:ext cx="8873231" cy="6858000"/>
          </a:xfrm>
          <a:prstGeom prst="rect">
            <a:avLst/>
          </a:prstGeom>
        </p:spPr>
      </p:pic>
    </p:spTree>
    <p:extLst>
      <p:ext uri="{BB962C8B-B14F-4D97-AF65-F5344CB8AC3E}">
        <p14:creationId xmlns:p14="http://schemas.microsoft.com/office/powerpoint/2010/main" val="34328476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4-03 at 6.30.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0"/>
            <a:ext cx="9144000" cy="4314568"/>
          </a:xfrm>
          <a:prstGeom prst="rect">
            <a:avLst/>
          </a:prstGeom>
        </p:spPr>
      </p:pic>
    </p:spTree>
    <p:extLst>
      <p:ext uri="{BB962C8B-B14F-4D97-AF65-F5344CB8AC3E}">
        <p14:creationId xmlns:p14="http://schemas.microsoft.com/office/powerpoint/2010/main" val="1157704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2"/>
          <p:cNvSpPr>
            <a:spLocks noGrp="1"/>
          </p:cNvSpPr>
          <p:nvPr>
            <p:ph type="title" idx="4294967295"/>
          </p:nvPr>
        </p:nvSpPr>
        <p:spPr>
          <a:xfrm>
            <a:off x="1066800" y="228600"/>
            <a:ext cx="7813675" cy="758825"/>
          </a:xfrm>
        </p:spPr>
        <p:txBody>
          <a:bodyPr/>
          <a:lstStyle/>
          <a:p>
            <a:r>
              <a:rPr lang="en-US" sz="2400" dirty="0" smtClean="0">
                <a:latin typeface="Myriad Pro Semibold" charset="0"/>
                <a:ea typeface="ヒラギノ角ゴ ProN W6" charset="0"/>
                <a:cs typeface="ヒラギノ角ゴ ProN W6" charset="0"/>
              </a:rPr>
              <a:t>The decision problem: What to do to who, when?</a:t>
            </a:r>
            <a:endParaRPr lang="en-US" sz="2400" dirty="0">
              <a:latin typeface="Myriad Pro Semibold" charset="0"/>
              <a:ea typeface="ヒラギノ角ゴ ProN W6" charset="0"/>
              <a:cs typeface="ヒラギノ角ゴ ProN W6" charset="0"/>
            </a:endParaRP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2000" y="1447800"/>
            <a:ext cx="7696200" cy="4297363"/>
          </a:xfrm>
          <a:prstGeom prst="rect">
            <a:avLst/>
          </a:prstGeom>
          <a:ln>
            <a:noFill/>
          </a:ln>
          <a:effectLst>
            <a:outerShdw blurRad="190500" algn="tl" rotWithShape="0">
              <a:srgbClr val="000000">
                <a:alpha val="70000"/>
              </a:srgbClr>
            </a:outerShdw>
          </a:effectLst>
        </p:spPr>
      </p:pic>
      <p:sp>
        <p:nvSpPr>
          <p:cNvPr id="4" name="Title 1"/>
          <p:cNvSpPr txBox="1">
            <a:spLocks/>
          </p:cNvSpPr>
          <p:nvPr/>
        </p:nvSpPr>
        <p:spPr>
          <a:xfrm>
            <a:off x="3505200" y="2030413"/>
            <a:ext cx="193992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Molecular Disease Model</a:t>
            </a:r>
            <a:endParaRPr lang="en-US" sz="1800" dirty="0">
              <a:solidFill>
                <a:srgbClr val="800000"/>
              </a:solidFill>
              <a:latin typeface="Myriad Pro Semibold" charset="0"/>
              <a:ea typeface="ヒラギノ角ゴ ProN W6" charset="0"/>
              <a:cs typeface="ヒラギノ角ゴ ProN W6" charset="0"/>
            </a:endParaRPr>
          </a:p>
        </p:txBody>
      </p:sp>
      <p:sp>
        <p:nvSpPr>
          <p:cNvPr id="2" name="Rectangle 1"/>
          <p:cNvSpPr/>
          <p:nvPr/>
        </p:nvSpPr>
        <p:spPr>
          <a:xfrm>
            <a:off x="3276600" y="1828800"/>
            <a:ext cx="2514600" cy="2971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3268133" y="3166532"/>
            <a:ext cx="2514600" cy="685800"/>
          </a:xfrm>
          <a:prstGeom prst="line">
            <a:avLst/>
          </a:prstGeom>
          <a:ln w="28575" cmpd="sng">
            <a:solidFill>
              <a:schemeClr val="accent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276600" y="3107266"/>
            <a:ext cx="2514600" cy="685800"/>
          </a:xfrm>
          <a:prstGeom prst="line">
            <a:avLst/>
          </a:prstGeom>
          <a:ln w="28575" cmpd="sng">
            <a:solidFill>
              <a:schemeClr val="accent6"/>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5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6263" y="1229799"/>
            <a:ext cx="4185737" cy="4866201"/>
          </a:xfrm>
          <a:prstGeom prst="rect">
            <a:avLst/>
          </a:prstGeom>
        </p:spPr>
      </p:pic>
      <p:sp>
        <p:nvSpPr>
          <p:cNvPr id="9" name="TextBox 8"/>
          <p:cNvSpPr txBox="1"/>
          <p:nvPr/>
        </p:nvSpPr>
        <p:spPr>
          <a:xfrm>
            <a:off x="609600" y="5943600"/>
            <a:ext cx="3780202" cy="830997"/>
          </a:xfrm>
          <a:prstGeom prst="rect">
            <a:avLst/>
          </a:prstGeom>
          <a:noFill/>
        </p:spPr>
        <p:txBody>
          <a:bodyPr wrap="none" rtlCol="0">
            <a:spAutoFit/>
          </a:bodyPr>
          <a:lstStyle/>
          <a:p>
            <a:r>
              <a:rPr lang="en-US" sz="2400" dirty="0" smtClean="0"/>
              <a:t>A handful of phenotypes</a:t>
            </a:r>
          </a:p>
          <a:p>
            <a:r>
              <a:rPr lang="en-US" sz="2400" dirty="0" smtClean="0"/>
              <a:t>(lung, breast, etc.)</a:t>
            </a:r>
            <a:endParaRPr lang="en-US" sz="2400" dirty="0"/>
          </a:p>
        </p:txBody>
      </p:sp>
      <p:sp>
        <p:nvSpPr>
          <p:cNvPr id="10" name="TextBox 9"/>
          <p:cNvSpPr txBox="1"/>
          <p:nvPr/>
        </p:nvSpPr>
        <p:spPr>
          <a:xfrm rot="5400000">
            <a:off x="2908519" y="3497870"/>
            <a:ext cx="3668492" cy="830997"/>
          </a:xfrm>
          <a:prstGeom prst="rect">
            <a:avLst/>
          </a:prstGeom>
          <a:noFill/>
        </p:spPr>
        <p:txBody>
          <a:bodyPr wrap="none" rtlCol="0">
            <a:spAutoFit/>
          </a:bodyPr>
          <a:lstStyle/>
          <a:p>
            <a:r>
              <a:rPr lang="en-US" sz="2400" dirty="0" smtClean="0"/>
              <a:t>A handful of treatments</a:t>
            </a:r>
          </a:p>
          <a:p>
            <a:r>
              <a:rPr lang="en-US" sz="2400" dirty="0" smtClean="0"/>
              <a:t>(chemo1, chemo2, etc.)</a:t>
            </a:r>
            <a:endParaRPr lang="en-US" sz="2400" dirty="0"/>
          </a:p>
        </p:txBody>
      </p:sp>
      <p:sp>
        <p:nvSpPr>
          <p:cNvPr id="11" name="TextBox 10"/>
          <p:cNvSpPr txBox="1"/>
          <p:nvPr/>
        </p:nvSpPr>
        <p:spPr>
          <a:xfrm>
            <a:off x="4876800" y="1066800"/>
            <a:ext cx="3711272" cy="830997"/>
          </a:xfrm>
          <a:prstGeom prst="rect">
            <a:avLst/>
          </a:prstGeom>
          <a:noFill/>
        </p:spPr>
        <p:txBody>
          <a:bodyPr wrap="none" rtlCol="0">
            <a:spAutoFit/>
          </a:bodyPr>
          <a:lstStyle/>
          <a:p>
            <a:r>
              <a:rPr lang="en-US" sz="2400" dirty="0" smtClean="0"/>
              <a:t>~100 cells</a:t>
            </a:r>
          </a:p>
          <a:p>
            <a:r>
              <a:rPr lang="en-US" sz="2400" dirty="0" smtClean="0"/>
              <a:t>~1 Million patients/year</a:t>
            </a:r>
            <a:endParaRPr lang="en-US" sz="2400" dirty="0"/>
          </a:p>
        </p:txBody>
      </p:sp>
      <p:sp>
        <p:nvSpPr>
          <p:cNvPr id="12" name="TextBox 11"/>
          <p:cNvSpPr txBox="1"/>
          <p:nvPr/>
        </p:nvSpPr>
        <p:spPr>
          <a:xfrm>
            <a:off x="5410200" y="2057400"/>
            <a:ext cx="3471623" cy="461665"/>
          </a:xfrm>
          <a:prstGeom prst="rect">
            <a:avLst/>
          </a:prstGeom>
          <a:noFill/>
        </p:spPr>
        <p:txBody>
          <a:bodyPr wrap="none" rtlCol="0">
            <a:spAutoFit/>
          </a:bodyPr>
          <a:lstStyle/>
          <a:p>
            <a:r>
              <a:rPr lang="en-US" sz="2400" b="1" dirty="0" smtClean="0"/>
              <a:t>~10,000 patients/cell</a:t>
            </a:r>
          </a:p>
        </p:txBody>
      </p:sp>
      <p:sp>
        <p:nvSpPr>
          <p:cNvPr id="15" name="Title 1"/>
          <p:cNvSpPr txBox="1">
            <a:spLocks/>
          </p:cNvSpPr>
          <p:nvPr/>
        </p:nvSpPr>
        <p:spPr>
          <a:xfrm>
            <a:off x="5410200" y="3200400"/>
            <a:ext cx="3352800" cy="138194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dirty="0" smtClean="0">
                <a:solidFill>
                  <a:schemeClr val="accent6">
                    <a:lumMod val="75000"/>
                  </a:schemeClr>
                </a:solidFill>
              </a:rPr>
              <a:t>Treatment selection was a statistical diagnosis problem: The diagnosis gave the treatment directly.</a:t>
            </a:r>
            <a:endParaRPr lang="en-US" sz="2400" dirty="0">
              <a:solidFill>
                <a:schemeClr val="accent6">
                  <a:lumMod val="75000"/>
                </a:schemeClr>
              </a:solidFill>
            </a:endParaRPr>
          </a:p>
        </p:txBody>
      </p:sp>
      <p:sp>
        <p:nvSpPr>
          <p:cNvPr id="14" name="Title 1"/>
          <p:cNvSpPr txBox="1">
            <a:spLocks/>
          </p:cNvSpPr>
          <p:nvPr/>
        </p:nvSpPr>
        <p:spPr>
          <a:xfrm>
            <a:off x="564094" y="152400"/>
            <a:ext cx="7817906" cy="9144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Treatment Validation in the pre-OMIC Era</a:t>
            </a:r>
            <a:endParaRPr lang="en-US" sz="3000" dirty="0"/>
          </a:p>
        </p:txBody>
      </p:sp>
      <p:sp>
        <p:nvSpPr>
          <p:cNvPr id="2" name="Donut 1"/>
          <p:cNvSpPr/>
          <p:nvPr/>
        </p:nvSpPr>
        <p:spPr>
          <a:xfrm>
            <a:off x="5410200" y="1921931"/>
            <a:ext cx="3505200" cy="762000"/>
          </a:xfrm>
          <a:prstGeom prst="donut">
            <a:avLst>
              <a:gd name="adj" fmla="val 27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Curved Down Arrow 2"/>
          <p:cNvSpPr/>
          <p:nvPr/>
        </p:nvSpPr>
        <p:spPr>
          <a:xfrm flipH="1">
            <a:off x="2895600" y="1278469"/>
            <a:ext cx="2743200" cy="85513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031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ircular Arrow 3"/>
          <p:cNvSpPr/>
          <p:nvPr/>
        </p:nvSpPr>
        <p:spPr>
          <a:xfrm>
            <a:off x="1714414" y="1107430"/>
            <a:ext cx="5334170" cy="5334170"/>
          </a:xfrm>
          <a:prstGeom prst="circularArrow">
            <a:avLst>
              <a:gd name="adj1" fmla="val 5544"/>
              <a:gd name="adj2" fmla="val 330680"/>
              <a:gd name="adj3" fmla="val 14517147"/>
              <a:gd name="adj4" fmla="val 16949449"/>
              <a:gd name="adj5" fmla="val 5757"/>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 name="Title 1"/>
          <p:cNvSpPr>
            <a:spLocks noGrp="1"/>
          </p:cNvSpPr>
          <p:nvPr>
            <p:ph type="title"/>
          </p:nvPr>
        </p:nvSpPr>
        <p:spPr/>
        <p:txBody>
          <a:bodyPr/>
          <a:lstStyle/>
          <a:p>
            <a:r>
              <a:rPr lang="en-US" dirty="0" smtClean="0"/>
              <a:t>Pre-Omic Oncology Workflow</a:t>
            </a:r>
            <a:endParaRPr lang="en-US" dirty="0"/>
          </a:p>
        </p:txBody>
      </p:sp>
      <p:pic>
        <p:nvPicPr>
          <p:cNvPr id="6" name="patient_male.png"/>
          <p:cNvPicPr>
            <a:picLocks noChangeAspect="1"/>
          </p:cNvPicPr>
          <p:nvPr/>
        </p:nvPicPr>
        <p:blipFill>
          <a:blip r:embed="rId3" r:link="rId4" cstate="print">
            <a:extLst>
              <a:ext uri="{28A0092B-C50C-407E-A947-70E740481C1C}">
                <a14:useLocalDpi xmlns:a14="http://schemas.microsoft.com/office/drawing/2010/main"/>
              </a:ext>
            </a:extLst>
          </a:blip>
          <a:stretch>
            <a:fillRect/>
          </a:stretch>
        </p:blipFill>
        <p:spPr>
          <a:xfrm>
            <a:off x="4297755" y="2743200"/>
            <a:ext cx="548490" cy="1990529"/>
          </a:xfrm>
          <a:prstGeom prst="rect">
            <a:avLst/>
          </a:prstGeom>
          <a:noFill/>
          <a:ln>
            <a:noFill/>
          </a:ln>
        </p:spPr>
      </p:pic>
      <p:sp>
        <p:nvSpPr>
          <p:cNvPr id="39" name="TextBox 38"/>
          <p:cNvSpPr txBox="1"/>
          <p:nvPr/>
        </p:nvSpPr>
        <p:spPr>
          <a:xfrm>
            <a:off x="3962400" y="4648200"/>
            <a:ext cx="1143000" cy="369332"/>
          </a:xfrm>
          <a:prstGeom prst="rect">
            <a:avLst/>
          </a:prstGeom>
          <a:noFill/>
        </p:spPr>
        <p:txBody>
          <a:bodyPr wrap="square" rtlCol="0">
            <a:spAutoFit/>
          </a:bodyPr>
          <a:lstStyle/>
          <a:p>
            <a:pPr algn="ctr"/>
            <a:r>
              <a:rPr lang="en-US" dirty="0">
                <a:solidFill>
                  <a:prstClr val="black"/>
                </a:solidFill>
                <a:latin typeface="Arial Rounded MT Bold"/>
                <a:cs typeface="Arial Rounded MT Bold"/>
              </a:rPr>
              <a:t>Patient</a:t>
            </a:r>
          </a:p>
        </p:txBody>
      </p:sp>
      <p:sp>
        <p:nvSpPr>
          <p:cNvPr id="46" name="TextBox 45"/>
          <p:cNvSpPr txBox="1"/>
          <p:nvPr/>
        </p:nvSpPr>
        <p:spPr>
          <a:xfrm flipH="1">
            <a:off x="205090" y="6322062"/>
            <a:ext cx="2286000" cy="307777"/>
          </a:xfrm>
          <a:prstGeom prst="rect">
            <a:avLst/>
          </a:prstGeom>
          <a:noFill/>
        </p:spPr>
        <p:txBody>
          <a:bodyPr wrap="square" rtlCol="0">
            <a:spAutoFit/>
          </a:bodyPr>
          <a:lstStyle/>
          <a:p>
            <a:pPr algn="r"/>
            <a:r>
              <a:rPr lang="en-US" sz="1400" dirty="0" smtClean="0">
                <a:solidFill>
                  <a:prstClr val="black"/>
                </a:solidFill>
              </a:rPr>
              <a:t>Adapted from NY Times</a:t>
            </a:r>
            <a:endParaRPr lang="en-US" sz="1400" dirty="0">
              <a:solidFill>
                <a:prstClr val="black"/>
              </a:solidFill>
            </a:endParaRPr>
          </a:p>
        </p:txBody>
      </p:sp>
      <p:sp>
        <p:nvSpPr>
          <p:cNvPr id="49" name="Freeform 48"/>
          <p:cNvSpPr/>
          <p:nvPr/>
        </p:nvSpPr>
        <p:spPr>
          <a:xfrm>
            <a:off x="3581400" y="115167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0"/>
              <a:satOff val="0"/>
              <a:lumOff val="0"/>
              <a:alphaOff val="0"/>
            </a:schemeClr>
          </a:fillRef>
          <a:effectRef idx="1">
            <a:schemeClr val="accent2">
              <a:shade val="80000"/>
              <a:hueOff val="0"/>
              <a:satOff val="0"/>
              <a:lumOff val="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Biopsies</a:t>
            </a:r>
            <a:endParaRPr lang="en-US" sz="2200" dirty="0">
              <a:solidFill>
                <a:prstClr val="white"/>
              </a:solidFill>
              <a:latin typeface="Arial Rounded MT Bold"/>
              <a:cs typeface="Arial Rounded MT Bold"/>
            </a:endParaRPr>
          </a:p>
        </p:txBody>
      </p:sp>
      <p:sp>
        <p:nvSpPr>
          <p:cNvPr id="9" name="Freeform 8"/>
          <p:cNvSpPr/>
          <p:nvPr/>
        </p:nvSpPr>
        <p:spPr>
          <a:xfrm>
            <a:off x="3598739" y="1144268"/>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0"/>
              <a:satOff val="0"/>
              <a:lumOff val="0"/>
              <a:alphaOff val="0"/>
            </a:schemeClr>
          </a:fillRef>
          <a:effectRef idx="1">
            <a:schemeClr val="accent2">
              <a:shade val="80000"/>
              <a:hueOff val="0"/>
              <a:satOff val="0"/>
              <a:lumOff val="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Biopsy</a:t>
            </a:r>
            <a:endParaRPr lang="en-US" sz="2200" dirty="0">
              <a:solidFill>
                <a:prstClr val="white"/>
              </a:solidFill>
              <a:latin typeface="Arial Rounded MT Bold"/>
              <a:cs typeface="Arial Rounded MT Bold"/>
            </a:endParaRPr>
          </a:p>
        </p:txBody>
      </p:sp>
      <p:sp>
        <p:nvSpPr>
          <p:cNvPr id="50" name="Freeform 49"/>
          <p:cNvSpPr/>
          <p:nvPr/>
        </p:nvSpPr>
        <p:spPr>
          <a:xfrm>
            <a:off x="5638800" y="2328435"/>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50271"/>
              <a:satOff val="-6141"/>
              <a:lumOff val="6685"/>
              <a:alphaOff val="0"/>
            </a:schemeClr>
          </a:fillRef>
          <a:effectRef idx="1">
            <a:schemeClr val="accent2">
              <a:shade val="80000"/>
              <a:hueOff val="50271"/>
              <a:satOff val="-6141"/>
              <a:lumOff val="6685"/>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1600" dirty="0" smtClean="0">
                <a:solidFill>
                  <a:prstClr val="white"/>
                </a:solidFill>
                <a:latin typeface="Arial Rounded MT Bold"/>
                <a:cs typeface="Arial Rounded MT Bold"/>
              </a:rPr>
              <a:t>Observations</a:t>
            </a:r>
            <a:endParaRPr lang="en-US" sz="1600" dirty="0">
              <a:solidFill>
                <a:prstClr val="white"/>
              </a:solidFill>
              <a:latin typeface="Arial Rounded MT Bold"/>
              <a:cs typeface="Arial Rounded MT Bold"/>
            </a:endParaRPr>
          </a:p>
        </p:txBody>
      </p:sp>
      <p:sp>
        <p:nvSpPr>
          <p:cNvPr id="55" name="Freeform 54"/>
          <p:cNvSpPr/>
          <p:nvPr/>
        </p:nvSpPr>
        <p:spPr>
          <a:xfrm>
            <a:off x="3598739" y="5725378"/>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150813"/>
              <a:satOff val="-18423"/>
              <a:lumOff val="20054"/>
              <a:alphaOff val="0"/>
            </a:schemeClr>
          </a:fillRef>
          <a:effectRef idx="1">
            <a:schemeClr val="accent2">
              <a:shade val="80000"/>
              <a:hueOff val="150813"/>
              <a:satOff val="-18423"/>
              <a:lumOff val="2005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Treatment</a:t>
            </a:r>
            <a:br>
              <a:rPr lang="en-US" sz="2200" dirty="0" smtClean="0">
                <a:solidFill>
                  <a:prstClr val="white"/>
                </a:solidFill>
                <a:latin typeface="Arial Rounded MT Bold"/>
                <a:cs typeface="Arial Rounded MT Bold"/>
              </a:rPr>
            </a:br>
            <a:r>
              <a:rPr lang="en-US" sz="2200" dirty="0" smtClean="0">
                <a:solidFill>
                  <a:prstClr val="white"/>
                </a:solidFill>
                <a:latin typeface="Arial Rounded MT Bold"/>
                <a:cs typeface="Arial Rounded MT Bold"/>
              </a:rPr>
              <a:t>Planning</a:t>
            </a:r>
          </a:p>
        </p:txBody>
      </p:sp>
      <p:sp>
        <p:nvSpPr>
          <p:cNvPr id="56" name="Freeform 55"/>
          <p:cNvSpPr/>
          <p:nvPr/>
        </p:nvSpPr>
        <p:spPr>
          <a:xfrm>
            <a:off x="5769721" y="4188002"/>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100542"/>
              <a:satOff val="-12282"/>
              <a:lumOff val="13370"/>
              <a:alphaOff val="0"/>
            </a:schemeClr>
          </a:fillRef>
          <a:effectRef idx="1">
            <a:schemeClr val="accent2">
              <a:shade val="80000"/>
              <a:hueOff val="100542"/>
              <a:satOff val="-12282"/>
              <a:lumOff val="1337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Treatment Selection</a:t>
            </a:r>
          </a:p>
        </p:txBody>
      </p:sp>
      <p:sp>
        <p:nvSpPr>
          <p:cNvPr id="57" name="Freeform 56"/>
          <p:cNvSpPr/>
          <p:nvPr/>
        </p:nvSpPr>
        <p:spPr>
          <a:xfrm>
            <a:off x="1348090" y="4188002"/>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251356"/>
              <a:satOff val="-30706"/>
              <a:lumOff val="33424"/>
              <a:alphaOff val="0"/>
            </a:schemeClr>
          </a:fillRef>
          <a:effectRef idx="1">
            <a:schemeClr val="accent2">
              <a:shade val="80000"/>
              <a:hueOff val="251356"/>
              <a:satOff val="-30706"/>
              <a:lumOff val="3342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Treatment</a:t>
            </a:r>
          </a:p>
        </p:txBody>
      </p:sp>
      <p:sp>
        <p:nvSpPr>
          <p:cNvPr id="58" name="Freeform 57"/>
          <p:cNvSpPr/>
          <p:nvPr/>
        </p:nvSpPr>
        <p:spPr>
          <a:xfrm>
            <a:off x="1447800" y="220980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chemeClr val="bg2">
              <a:lumMod val="25000"/>
            </a:schemeClr>
          </a:solidFill>
        </p:spPr>
        <p:style>
          <a:lnRef idx="3">
            <a:schemeClr val="lt1">
              <a:hueOff val="0"/>
              <a:satOff val="0"/>
              <a:lumOff val="0"/>
              <a:alphaOff val="0"/>
            </a:schemeClr>
          </a:lnRef>
          <a:fillRef idx="1">
            <a:schemeClr val="accent2">
              <a:shade val="80000"/>
              <a:hueOff val="301627"/>
              <a:satOff val="-36847"/>
              <a:lumOff val="40109"/>
              <a:alphaOff val="0"/>
            </a:schemeClr>
          </a:fillRef>
          <a:effectRef idx="1">
            <a:schemeClr val="accent2">
              <a:shade val="80000"/>
              <a:hueOff val="301627"/>
              <a:satOff val="-36847"/>
              <a:lumOff val="40109"/>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Monitor</a:t>
            </a:r>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11849" y="3657600"/>
            <a:ext cx="1442537" cy="1677046"/>
          </a:xfrm>
          <a:prstGeom prst="rect">
            <a:avLst/>
          </a:prstGeom>
        </p:spPr>
      </p:pic>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91200" y="5456678"/>
            <a:ext cx="1524000" cy="1020322"/>
          </a:xfrm>
          <a:prstGeom prst="rect">
            <a:avLst/>
          </a:prstGeom>
        </p:spPr>
      </p:pic>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43800" y="1830909"/>
            <a:ext cx="990600" cy="683691"/>
          </a:xfrm>
          <a:prstGeom prst="rect">
            <a:avLst/>
          </a:prstGeom>
        </p:spPr>
      </p:pic>
    </p:spTree>
    <p:extLst>
      <p:ext uri="{BB962C8B-B14F-4D97-AF65-F5344CB8AC3E}">
        <p14:creationId xmlns:p14="http://schemas.microsoft.com/office/powerpoint/2010/main" val="272939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130" y="6159500"/>
            <a:ext cx="8300920" cy="461665"/>
          </a:xfrm>
          <a:prstGeom prst="rect">
            <a:avLst/>
          </a:prstGeom>
          <a:noFill/>
        </p:spPr>
        <p:txBody>
          <a:bodyPr wrap="none" rtlCol="0">
            <a:spAutoFit/>
          </a:bodyPr>
          <a:lstStyle/>
          <a:p>
            <a:r>
              <a:rPr lang="en-US" sz="2400" dirty="0" smtClean="0"/>
              <a:t>Millions of omic phenotypes (</a:t>
            </a:r>
            <a:r>
              <a:rPr lang="en-US" sz="2400" i="1" dirty="0" smtClean="0"/>
              <a:t>enormous feature vector!</a:t>
            </a:r>
            <a:r>
              <a:rPr lang="en-US" sz="2400" dirty="0" smtClean="0"/>
              <a:t>)</a:t>
            </a:r>
          </a:p>
        </p:txBody>
      </p:sp>
      <p:sp>
        <p:nvSpPr>
          <p:cNvPr id="10" name="TextBox 9"/>
          <p:cNvSpPr txBox="1"/>
          <p:nvPr/>
        </p:nvSpPr>
        <p:spPr>
          <a:xfrm rot="5400000">
            <a:off x="2600484" y="3497870"/>
            <a:ext cx="4331234" cy="830997"/>
          </a:xfrm>
          <a:prstGeom prst="rect">
            <a:avLst/>
          </a:prstGeom>
          <a:noFill/>
        </p:spPr>
        <p:txBody>
          <a:bodyPr wrap="none" rtlCol="0">
            <a:spAutoFit/>
          </a:bodyPr>
          <a:lstStyle/>
          <a:p>
            <a:r>
              <a:rPr lang="en-US" sz="2400" dirty="0" smtClean="0"/>
              <a:t>Thousands of treatments</a:t>
            </a:r>
          </a:p>
          <a:p>
            <a:r>
              <a:rPr lang="en-US" sz="2400" dirty="0" smtClean="0"/>
              <a:t>(New drugs + combinations)</a:t>
            </a:r>
            <a:endParaRPr lang="en-US" sz="2400" dirty="0"/>
          </a:p>
        </p:txBody>
      </p:sp>
      <p:sp>
        <p:nvSpPr>
          <p:cNvPr id="11" name="TextBox 10"/>
          <p:cNvSpPr txBox="1"/>
          <p:nvPr/>
        </p:nvSpPr>
        <p:spPr>
          <a:xfrm>
            <a:off x="5257800" y="1066800"/>
            <a:ext cx="3504255" cy="1200328"/>
          </a:xfrm>
          <a:prstGeom prst="rect">
            <a:avLst/>
          </a:prstGeom>
          <a:noFill/>
        </p:spPr>
        <p:txBody>
          <a:bodyPr wrap="none" rtlCol="0">
            <a:spAutoFit/>
          </a:bodyPr>
          <a:lstStyle/>
          <a:p>
            <a:r>
              <a:rPr lang="en-US" sz="2400" dirty="0" smtClean="0"/>
              <a:t>10</a:t>
            </a:r>
            <a:r>
              <a:rPr lang="en-US" sz="2400" baseline="30000" dirty="0" smtClean="0"/>
              <a:t>9</a:t>
            </a:r>
            <a:r>
              <a:rPr lang="en-US" sz="2400" dirty="0" smtClean="0"/>
              <a:t> cells!  </a:t>
            </a:r>
            <a:r>
              <a:rPr lang="en-US" sz="2400" dirty="0" smtClean="0">
                <a:solidFill>
                  <a:srgbClr val="FF0000"/>
                </a:solidFill>
              </a:rPr>
              <a:t>(11</a:t>
            </a:r>
            <a:r>
              <a:rPr lang="en-US" sz="2400" baseline="30000" dirty="0" smtClean="0">
                <a:solidFill>
                  <a:srgbClr val="FF0000"/>
                </a:solidFill>
              </a:rPr>
              <a:t>z</a:t>
            </a:r>
            <a:r>
              <a:rPr lang="en-US" sz="2400" dirty="0" smtClean="0">
                <a:solidFill>
                  <a:srgbClr val="FF0000"/>
                </a:solidFill>
              </a:rPr>
              <a:t>)</a:t>
            </a:r>
          </a:p>
          <a:p>
            <a:r>
              <a:rPr lang="en-US" sz="2400" i="1" dirty="0" smtClean="0"/>
              <a:t>STILL ONLY A MILLION </a:t>
            </a:r>
          </a:p>
          <a:p>
            <a:r>
              <a:rPr lang="en-US" sz="2400" i="1" dirty="0"/>
              <a:t>	</a:t>
            </a:r>
            <a:r>
              <a:rPr lang="en-US" sz="2400" i="1" dirty="0" smtClean="0"/>
              <a:t>PATIENTS/YEAR!</a:t>
            </a:r>
            <a:endParaRPr lang="en-US" sz="2400" i="1" dirty="0"/>
          </a:p>
        </p:txBody>
      </p:sp>
      <p:sp>
        <p:nvSpPr>
          <p:cNvPr id="12" name="TextBox 11"/>
          <p:cNvSpPr txBox="1"/>
          <p:nvPr/>
        </p:nvSpPr>
        <p:spPr>
          <a:xfrm>
            <a:off x="5715000" y="2445603"/>
            <a:ext cx="2689558" cy="830997"/>
          </a:xfrm>
          <a:prstGeom prst="rect">
            <a:avLst/>
          </a:prstGeom>
          <a:noFill/>
        </p:spPr>
        <p:txBody>
          <a:bodyPr wrap="none" rtlCol="0">
            <a:spAutoFit/>
          </a:bodyPr>
          <a:lstStyle/>
          <a:p>
            <a:r>
              <a:rPr lang="en-US" sz="2400" b="1" dirty="0" smtClean="0"/>
              <a:t>Approx. ZERO </a:t>
            </a:r>
          </a:p>
          <a:p>
            <a:r>
              <a:rPr lang="en-US" sz="2400" b="1" dirty="0"/>
              <a:t> </a:t>
            </a:r>
            <a:r>
              <a:rPr lang="en-US" sz="2400" b="1" dirty="0" smtClean="0"/>
              <a:t>	patients/cell!</a:t>
            </a: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1000" y="1323753"/>
            <a:ext cx="1050048" cy="1267047"/>
          </a:xfrm>
          <a:prstGeom prst="rect">
            <a:avLst/>
          </a:prstGeom>
        </p:spPr>
      </p:pic>
      <p:pic>
        <p:nvPicPr>
          <p:cNvPr id="34" name="Picture 3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04896" y="1323753"/>
            <a:ext cx="1050048" cy="1267047"/>
          </a:xfrm>
          <a:prstGeom prst="rect">
            <a:avLst/>
          </a:prstGeom>
        </p:spPr>
      </p:pic>
      <p:pic>
        <p:nvPicPr>
          <p:cNvPr id="35" name="Picture 3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54848" y="1323753"/>
            <a:ext cx="1050048" cy="1267047"/>
          </a:xfrm>
          <a:prstGeom prst="rect">
            <a:avLst/>
          </a:prstGeom>
        </p:spPr>
      </p:pic>
      <p:pic>
        <p:nvPicPr>
          <p:cNvPr id="82" name="Picture 8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76600" y="1323753"/>
            <a:ext cx="1050048" cy="1267047"/>
          </a:xfrm>
          <a:prstGeom prst="rect">
            <a:avLst/>
          </a:prstGeom>
        </p:spPr>
      </p:pic>
      <p:pic>
        <p:nvPicPr>
          <p:cNvPr id="83" name="Picture 8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1000" y="2514600"/>
            <a:ext cx="1050048" cy="1267047"/>
          </a:xfrm>
          <a:prstGeom prst="rect">
            <a:avLst/>
          </a:prstGeom>
        </p:spPr>
      </p:pic>
      <p:pic>
        <p:nvPicPr>
          <p:cNvPr id="84" name="Picture 8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04896" y="2514600"/>
            <a:ext cx="1050048" cy="1267047"/>
          </a:xfrm>
          <a:prstGeom prst="rect">
            <a:avLst/>
          </a:prstGeom>
        </p:spPr>
      </p:pic>
      <p:pic>
        <p:nvPicPr>
          <p:cNvPr id="85" name="Picture 8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54848" y="2514600"/>
            <a:ext cx="1050048" cy="1267047"/>
          </a:xfrm>
          <a:prstGeom prst="rect">
            <a:avLst/>
          </a:prstGeom>
        </p:spPr>
      </p:pic>
      <p:pic>
        <p:nvPicPr>
          <p:cNvPr id="86" name="Picture 8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76600" y="2514600"/>
            <a:ext cx="1050048" cy="1267047"/>
          </a:xfrm>
          <a:prstGeom prst="rect">
            <a:avLst/>
          </a:prstGeom>
        </p:spPr>
      </p:pic>
      <p:pic>
        <p:nvPicPr>
          <p:cNvPr id="87" name="Picture 8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2352" y="3714306"/>
            <a:ext cx="1050048" cy="1267047"/>
          </a:xfrm>
          <a:prstGeom prst="rect">
            <a:avLst/>
          </a:prstGeom>
        </p:spPr>
      </p:pic>
      <p:pic>
        <p:nvPicPr>
          <p:cNvPr id="88" name="Picture 8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96248" y="3714306"/>
            <a:ext cx="1050048" cy="1267047"/>
          </a:xfrm>
          <a:prstGeom prst="rect">
            <a:avLst/>
          </a:prstGeom>
        </p:spPr>
      </p:pic>
      <p:pic>
        <p:nvPicPr>
          <p:cNvPr id="89" name="Picture 8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46200" y="3714306"/>
            <a:ext cx="1050048" cy="1267047"/>
          </a:xfrm>
          <a:prstGeom prst="rect">
            <a:avLst/>
          </a:prstGeom>
        </p:spPr>
      </p:pic>
      <p:pic>
        <p:nvPicPr>
          <p:cNvPr id="90" name="Picture 8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67952" y="3714306"/>
            <a:ext cx="1050048" cy="1267047"/>
          </a:xfrm>
          <a:prstGeom prst="rect">
            <a:avLst/>
          </a:prstGeom>
        </p:spPr>
      </p:pic>
      <p:pic>
        <p:nvPicPr>
          <p:cNvPr id="91" name="Picture 9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2352" y="4905153"/>
            <a:ext cx="1050048" cy="1267047"/>
          </a:xfrm>
          <a:prstGeom prst="rect">
            <a:avLst/>
          </a:prstGeom>
        </p:spPr>
      </p:pic>
      <p:pic>
        <p:nvPicPr>
          <p:cNvPr id="92" name="Picture 9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96248" y="4905153"/>
            <a:ext cx="1050048" cy="1267047"/>
          </a:xfrm>
          <a:prstGeom prst="rect">
            <a:avLst/>
          </a:prstGeom>
        </p:spPr>
      </p:pic>
      <p:pic>
        <p:nvPicPr>
          <p:cNvPr id="93" name="Picture 9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46200" y="4905153"/>
            <a:ext cx="1050048" cy="1267047"/>
          </a:xfrm>
          <a:prstGeom prst="rect">
            <a:avLst/>
          </a:prstGeom>
        </p:spPr>
      </p:pic>
      <p:pic>
        <p:nvPicPr>
          <p:cNvPr id="94" name="Picture 9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67952" y="4905153"/>
            <a:ext cx="1050048" cy="1267047"/>
          </a:xfrm>
          <a:prstGeom prst="rect">
            <a:avLst/>
          </a:prstGeom>
        </p:spPr>
      </p:pic>
      <p:sp>
        <p:nvSpPr>
          <p:cNvPr id="26" name="Title 1"/>
          <p:cNvSpPr txBox="1">
            <a:spLocks/>
          </p:cNvSpPr>
          <p:nvPr/>
        </p:nvSpPr>
        <p:spPr>
          <a:xfrm>
            <a:off x="5410200" y="3962400"/>
            <a:ext cx="3352800" cy="138194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dirty="0" smtClean="0">
                <a:solidFill>
                  <a:schemeClr val="accent6">
                    <a:lumMod val="75000"/>
                  </a:schemeClr>
                </a:solidFill>
              </a:rPr>
              <a:t>Treatment selection and planning are now </a:t>
            </a:r>
            <a:r>
              <a:rPr lang="en-US" sz="2400" i="1" dirty="0" smtClean="0">
                <a:solidFill>
                  <a:schemeClr val="accent6">
                    <a:lumMod val="75000"/>
                  </a:schemeClr>
                </a:solidFill>
              </a:rPr>
              <a:t>reasoning problems</a:t>
            </a:r>
            <a:r>
              <a:rPr lang="en-US" sz="2400" dirty="0" smtClean="0">
                <a:solidFill>
                  <a:schemeClr val="accent6">
                    <a:lumMod val="75000"/>
                  </a:schemeClr>
                </a:solidFill>
              </a:rPr>
              <a:t>, based upon huge amount of complex knowledge and data.</a:t>
            </a:r>
            <a:endParaRPr lang="en-US" sz="2400" dirty="0">
              <a:solidFill>
                <a:schemeClr val="accent6">
                  <a:lumMod val="75000"/>
                </a:schemeClr>
              </a:solidFill>
            </a:endParaRPr>
          </a:p>
        </p:txBody>
      </p:sp>
      <p:sp>
        <p:nvSpPr>
          <p:cNvPr id="25" name="Title 1"/>
          <p:cNvSpPr txBox="1">
            <a:spLocks/>
          </p:cNvSpPr>
          <p:nvPr/>
        </p:nvSpPr>
        <p:spPr>
          <a:xfrm>
            <a:off x="640294" y="76200"/>
            <a:ext cx="7817906" cy="9144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Treatment Validation in the </a:t>
            </a:r>
            <a:r>
              <a:rPr lang="en-US" sz="3000" i="1" dirty="0" smtClean="0"/>
              <a:t>OMIC</a:t>
            </a:r>
            <a:r>
              <a:rPr lang="en-US" sz="3000" dirty="0" smtClean="0"/>
              <a:t> Era</a:t>
            </a:r>
            <a:endParaRPr lang="en-US" sz="3000" dirty="0"/>
          </a:p>
        </p:txBody>
      </p:sp>
      <p:sp>
        <p:nvSpPr>
          <p:cNvPr id="24" name="Donut 23"/>
          <p:cNvSpPr/>
          <p:nvPr/>
        </p:nvSpPr>
        <p:spPr>
          <a:xfrm>
            <a:off x="5486400" y="2286000"/>
            <a:ext cx="3186545" cy="1115644"/>
          </a:xfrm>
          <a:prstGeom prst="donut">
            <a:avLst>
              <a:gd name="adj" fmla="val 27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26"/>
          <p:cNvSpPr/>
          <p:nvPr/>
        </p:nvSpPr>
        <p:spPr>
          <a:xfrm flipH="1">
            <a:off x="3124200" y="1676400"/>
            <a:ext cx="2743200" cy="85513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www.nhslocal.nhs.uk/sites/default/files/crukmig1000img12350_0.jpg">
            <a:hlinkClick r:id="rId3"/>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394036" y="1143000"/>
            <a:ext cx="565324" cy="6319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bwMode="auto">
          <a:xfrm rot="16200000">
            <a:off x="6364206" y="1156629"/>
            <a:ext cx="583623" cy="708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rcRect/>
          <a:stretch/>
        </p:blipFill>
        <p:spPr bwMode="auto">
          <a:xfrm rot="16200000">
            <a:off x="5416338" y="984463"/>
            <a:ext cx="647704" cy="659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Up Arrow 42"/>
          <p:cNvSpPr>
            <a:spLocks/>
          </p:cNvSpPr>
          <p:nvPr/>
        </p:nvSpPr>
        <p:spPr bwMode="auto">
          <a:xfrm rot="5400000">
            <a:off x="1457354" y="5086819"/>
            <a:ext cx="514119" cy="3180642"/>
          </a:xfrm>
          <a:prstGeom prst="upArrow">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4200">
              <a:solidFill>
                <a:srgbClr val="000000"/>
              </a:solidFill>
              <a:latin typeface="GillSans" charset="0"/>
              <a:sym typeface="GillSans" charset="0"/>
            </a:endParaRPr>
          </a:p>
        </p:txBody>
      </p:sp>
      <p:pic>
        <p:nvPicPr>
          <p:cNvPr id="25" name="Picture 2"/>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a:stretch/>
        </p:blipFill>
        <p:spPr bwMode="auto">
          <a:xfrm rot="16200000">
            <a:off x="551106" y="3411296"/>
            <a:ext cx="628296" cy="968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858000" y="1996060"/>
            <a:ext cx="1010412"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l="-7244"/>
          <a:stretch/>
        </p:blipFill>
        <p:spPr bwMode="auto">
          <a:xfrm>
            <a:off x="7631049" y="1981200"/>
            <a:ext cx="1055751" cy="1211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ircular Arrow 3"/>
          <p:cNvSpPr/>
          <p:nvPr/>
        </p:nvSpPr>
        <p:spPr>
          <a:xfrm>
            <a:off x="1714414" y="1107430"/>
            <a:ext cx="5334170" cy="5334170"/>
          </a:xfrm>
          <a:prstGeom prst="circularArrow">
            <a:avLst>
              <a:gd name="adj1" fmla="val 5544"/>
              <a:gd name="adj2" fmla="val 330680"/>
              <a:gd name="adj3" fmla="val 14517147"/>
              <a:gd name="adj4" fmla="val 16949449"/>
              <a:gd name="adj5" fmla="val 5757"/>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Freeform 13"/>
          <p:cNvSpPr/>
          <p:nvPr/>
        </p:nvSpPr>
        <p:spPr>
          <a:xfrm>
            <a:off x="2588524" y="553609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rgbClr val="184B5B"/>
          </a:solidFill>
        </p:spPr>
        <p:style>
          <a:lnRef idx="3">
            <a:schemeClr val="lt1">
              <a:hueOff val="0"/>
              <a:satOff val="0"/>
              <a:lumOff val="0"/>
              <a:alphaOff val="0"/>
            </a:schemeClr>
          </a:lnRef>
          <a:fillRef idx="1">
            <a:schemeClr val="accent2">
              <a:shade val="80000"/>
              <a:hueOff val="201085"/>
              <a:satOff val="-24565"/>
              <a:lumOff val="26739"/>
              <a:alphaOff val="0"/>
            </a:schemeClr>
          </a:fillRef>
          <a:effectRef idx="1">
            <a:schemeClr val="accent2">
              <a:shade val="80000"/>
              <a:hueOff val="201085"/>
              <a:satOff val="-24565"/>
              <a:lumOff val="26739"/>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Test</a:t>
            </a:r>
          </a:p>
        </p:txBody>
      </p:sp>
      <p:sp>
        <p:nvSpPr>
          <p:cNvPr id="2" name="Title 1"/>
          <p:cNvSpPr>
            <a:spLocks noGrp="1"/>
          </p:cNvSpPr>
          <p:nvPr>
            <p:ph type="title"/>
          </p:nvPr>
        </p:nvSpPr>
        <p:spPr/>
        <p:txBody>
          <a:bodyPr/>
          <a:lstStyle/>
          <a:p>
            <a:r>
              <a:rPr lang="en-US" dirty="0"/>
              <a:t>Precision </a:t>
            </a:r>
            <a:r>
              <a:rPr lang="en-US" dirty="0" smtClean="0"/>
              <a:t>Oncology Workflow</a:t>
            </a:r>
            <a:endParaRPr lang="en-US" dirty="0"/>
          </a:p>
        </p:txBody>
      </p:sp>
      <p:pic>
        <p:nvPicPr>
          <p:cNvPr id="6" name="patient_male.png"/>
          <p:cNvPicPr>
            <a:picLocks noChangeAspect="1"/>
          </p:cNvPicPr>
          <p:nvPr/>
        </p:nvPicPr>
        <p:blipFill>
          <a:blip r:embed="rId13" r:link="rId14" cstate="print">
            <a:extLst>
              <a:ext uri="{28A0092B-C50C-407E-A947-70E740481C1C}">
                <a14:useLocalDpi xmlns:a14="http://schemas.microsoft.com/office/drawing/2010/main"/>
              </a:ext>
            </a:extLst>
          </a:blip>
          <a:stretch>
            <a:fillRect/>
          </a:stretch>
        </p:blipFill>
        <p:spPr>
          <a:xfrm>
            <a:off x="4297755" y="2743200"/>
            <a:ext cx="548490" cy="1990529"/>
          </a:xfrm>
          <a:prstGeom prst="rect">
            <a:avLst/>
          </a:prstGeom>
          <a:noFill/>
          <a:ln>
            <a:noFill/>
          </a:ln>
        </p:spPr>
      </p:pic>
      <p:sp>
        <p:nvSpPr>
          <p:cNvPr id="17" name="Text Box 4"/>
          <p:cNvSpPr txBox="1">
            <a:spLocks noChangeArrowheads="1"/>
          </p:cNvSpPr>
          <p:nvPr/>
        </p:nvSpPr>
        <p:spPr bwMode="auto">
          <a:xfrm>
            <a:off x="2272551" y="6555277"/>
            <a:ext cx="931779" cy="218804"/>
          </a:xfrm>
          <a:prstGeom prst="rect">
            <a:avLst/>
          </a:prstGeom>
          <a:noFill/>
          <a:ln w="9525">
            <a:noFill/>
            <a:miter lim="800000"/>
            <a:headEnd/>
            <a:tailEnd/>
          </a:ln>
        </p:spPr>
        <p:txBody>
          <a:bodyPr wrap="square" lIns="64288" tIns="32144" rIns="64288" bIns="32144">
            <a:prstTxWarp prst="textNoShape">
              <a:avLst/>
            </a:prstTxWarp>
            <a:spAutoFit/>
          </a:bodyPr>
          <a:lstStyle/>
          <a:p>
            <a:pPr algn="ctr" defTabSz="452438" eaLnBrk="0" fontAlgn="base" hangingPunct="0">
              <a:lnSpc>
                <a:spcPct val="80000"/>
              </a:lnSpc>
              <a:spcBef>
                <a:spcPct val="0"/>
              </a:spcBef>
              <a:spcAft>
                <a:spcPct val="0"/>
              </a:spcAft>
            </a:pPr>
            <a:r>
              <a:rPr lang="en-US" sz="1200" dirty="0">
                <a:solidFill>
                  <a:srgbClr val="000000"/>
                </a:solidFill>
                <a:latin typeface="Arial Rounded MT Bold"/>
                <a:ea typeface="ＭＳ Ｐゴシック" charset="-128"/>
                <a:cs typeface="Arial Rounded MT Bold"/>
                <a:sym typeface="GillSans" charset="0"/>
              </a:rPr>
              <a:t>In </a:t>
            </a:r>
            <a:r>
              <a:rPr lang="en-US" sz="1200" dirty="0" err="1">
                <a:solidFill>
                  <a:srgbClr val="000000"/>
                </a:solidFill>
                <a:latin typeface="Arial Rounded MT Bold"/>
                <a:ea typeface="ＭＳ Ｐゴシック" charset="-128"/>
                <a:cs typeface="Arial Rounded MT Bold"/>
                <a:sym typeface="GillSans" charset="0"/>
              </a:rPr>
              <a:t>silico</a:t>
            </a:r>
            <a:endParaRPr lang="en-US" sz="1200" dirty="0">
              <a:solidFill>
                <a:srgbClr val="000000"/>
              </a:solidFill>
              <a:latin typeface="Arial Rounded MT Bold"/>
              <a:ea typeface="ＭＳ Ｐゴシック" charset="-128"/>
              <a:cs typeface="Arial Rounded MT Bold"/>
              <a:sym typeface="GillSans" charset="0"/>
            </a:endParaRPr>
          </a:p>
        </p:txBody>
      </p:sp>
      <p:sp>
        <p:nvSpPr>
          <p:cNvPr id="18" name="Text Box 4"/>
          <p:cNvSpPr txBox="1">
            <a:spLocks noChangeArrowheads="1"/>
          </p:cNvSpPr>
          <p:nvPr/>
        </p:nvSpPr>
        <p:spPr bwMode="auto">
          <a:xfrm>
            <a:off x="436235" y="6555274"/>
            <a:ext cx="1007638" cy="218804"/>
          </a:xfrm>
          <a:prstGeom prst="rect">
            <a:avLst/>
          </a:prstGeom>
          <a:noFill/>
          <a:ln w="9525">
            <a:noFill/>
            <a:miter lim="800000"/>
            <a:headEnd/>
            <a:tailEnd/>
          </a:ln>
        </p:spPr>
        <p:txBody>
          <a:bodyPr wrap="square" lIns="64288" tIns="32144" rIns="64288" bIns="32144">
            <a:prstTxWarp prst="textNoShape">
              <a:avLst/>
            </a:prstTxWarp>
            <a:spAutoFit/>
          </a:bodyPr>
          <a:lstStyle/>
          <a:p>
            <a:pPr algn="ctr" defTabSz="452438" eaLnBrk="0" fontAlgn="base" hangingPunct="0">
              <a:lnSpc>
                <a:spcPct val="80000"/>
              </a:lnSpc>
              <a:spcBef>
                <a:spcPct val="0"/>
              </a:spcBef>
              <a:spcAft>
                <a:spcPct val="0"/>
              </a:spcAft>
            </a:pPr>
            <a:r>
              <a:rPr lang="en-US" sz="1200" dirty="0">
                <a:solidFill>
                  <a:srgbClr val="000000"/>
                </a:solidFill>
                <a:latin typeface="Arial Rounded MT Bold"/>
                <a:ea typeface="ＭＳ Ｐゴシック" charset="-128"/>
                <a:cs typeface="Arial Rounded MT Bold"/>
                <a:sym typeface="GillSans" charset="0"/>
              </a:rPr>
              <a:t>In vivo</a:t>
            </a:r>
          </a:p>
        </p:txBody>
      </p:sp>
      <p:sp>
        <p:nvSpPr>
          <p:cNvPr id="19" name="Text Box 4"/>
          <p:cNvSpPr txBox="1">
            <a:spLocks noChangeArrowheads="1"/>
          </p:cNvSpPr>
          <p:nvPr/>
        </p:nvSpPr>
        <p:spPr bwMode="auto">
          <a:xfrm>
            <a:off x="1414134" y="6571129"/>
            <a:ext cx="934619" cy="218804"/>
          </a:xfrm>
          <a:prstGeom prst="rect">
            <a:avLst/>
          </a:prstGeom>
          <a:noFill/>
          <a:ln w="9525">
            <a:noFill/>
            <a:miter lim="800000"/>
            <a:headEnd/>
            <a:tailEnd/>
          </a:ln>
        </p:spPr>
        <p:txBody>
          <a:bodyPr wrap="square" lIns="64288" tIns="32144" rIns="64288" bIns="32144">
            <a:prstTxWarp prst="textNoShape">
              <a:avLst/>
            </a:prstTxWarp>
            <a:spAutoFit/>
          </a:bodyPr>
          <a:lstStyle/>
          <a:p>
            <a:pPr algn="ctr" defTabSz="452438" eaLnBrk="0" fontAlgn="base" hangingPunct="0">
              <a:lnSpc>
                <a:spcPct val="80000"/>
              </a:lnSpc>
              <a:spcBef>
                <a:spcPct val="0"/>
              </a:spcBef>
              <a:spcAft>
                <a:spcPct val="0"/>
              </a:spcAft>
            </a:pPr>
            <a:r>
              <a:rPr lang="en-US" sz="1200" dirty="0">
                <a:solidFill>
                  <a:srgbClr val="000000"/>
                </a:solidFill>
                <a:latin typeface="Arial Rounded MT Bold"/>
                <a:ea typeface="ＭＳ Ｐゴシック" charset="-128"/>
                <a:cs typeface="Arial Rounded MT Bold"/>
                <a:sym typeface="GillSans" charset="0"/>
              </a:rPr>
              <a:t>In vitro</a:t>
            </a:r>
          </a:p>
        </p:txBody>
      </p:sp>
      <p:grpSp>
        <p:nvGrpSpPr>
          <p:cNvPr id="20" name="Group 19"/>
          <p:cNvGrpSpPr/>
          <p:nvPr/>
        </p:nvGrpSpPr>
        <p:grpSpPr>
          <a:xfrm>
            <a:off x="436235" y="5885329"/>
            <a:ext cx="1059798" cy="761997"/>
            <a:chOff x="4361121" y="1096613"/>
            <a:chExt cx="1178053" cy="888813"/>
          </a:xfrm>
        </p:grpSpPr>
        <p:pic>
          <p:nvPicPr>
            <p:cNvPr id="21" name="Picture 20" descr="lab mouse.jpg"/>
            <p:cNvPicPr>
              <a:picLocks noChangeAspect="1"/>
            </p:cNvPicPr>
            <p:nvPr/>
          </p:nvPicPr>
          <p:blipFill rotWithShape="1">
            <a:blip r:embed="rId15" cstate="screen">
              <a:extLst>
                <a:ext uri="{BEBA8EAE-BF5A-486C-A8C5-ECC9F3942E4B}">
                  <a14:imgProps xmlns:a14="http://schemas.microsoft.com/office/drawing/2010/main">
                    <a14:imgLayer r:embed="rId16">
                      <a14:imgEffect>
                        <a14:backgroundRemoval t="9859" b="89437" l="5319" r="96809">
                          <a14:foregroundMark x1="5851" y1="56338" x2="5851" y2="56338"/>
                          <a14:foregroundMark x1="29255" y1="40141" x2="29255" y2="40141"/>
                          <a14:foregroundMark x1="37234" y1="32394" x2="37234" y2="32394"/>
                          <a14:foregroundMark x1="44681" y1="33099" x2="44681" y2="33099"/>
                          <a14:foregroundMark x1="85638" y1="56338" x2="85638" y2="56338"/>
                          <a14:foregroundMark x1="61170" y1="30986" x2="61170" y2="30986"/>
                          <a14:foregroundMark x1="66489" y1="34507" x2="66489" y2="34507"/>
                          <a14:backgroundMark x1="53723" y1="29577" x2="53723" y2="29577"/>
                        </a14:backgroundRemoval>
                      </a14:imgEffect>
                    </a14:imgLayer>
                  </a14:imgProps>
                </a:ext>
                <a:ext uri="{28A0092B-C50C-407E-A947-70E740481C1C}">
                  <a14:useLocalDpi xmlns:a14="http://schemas.microsoft.com/office/drawing/2010/main"/>
                </a:ext>
              </a:extLst>
            </a:blip>
            <a:srcRect/>
            <a:stretch/>
          </p:blipFill>
          <p:spPr>
            <a:xfrm>
              <a:off x="4361121" y="1096613"/>
              <a:ext cx="1178053" cy="888813"/>
            </a:xfrm>
            <a:prstGeom prst="rect">
              <a:avLst/>
            </a:prstGeom>
          </p:spPr>
        </p:pic>
        <p:sp>
          <p:nvSpPr>
            <p:cNvPr id="22" name="Arc 21"/>
            <p:cNvSpPr/>
            <p:nvPr/>
          </p:nvSpPr>
          <p:spPr>
            <a:xfrm flipV="1">
              <a:off x="4601113" y="1342082"/>
              <a:ext cx="423513" cy="36424"/>
            </a:xfrm>
            <a:prstGeom prst="arc">
              <a:avLst/>
            </a:prstGeom>
            <a:solidFill>
              <a:schemeClr val="tx1">
                <a:lumMod val="50000"/>
                <a:lumOff val="50000"/>
              </a:schemeClr>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grpSp>
      <p:pic>
        <p:nvPicPr>
          <p:cNvPr id="23" name="Picture 22" descr="microscope sketch.jpeg"/>
          <p:cNvPicPr>
            <a:picLocks noChangeAspect="1"/>
          </p:cNvPicPr>
          <p:nvPr/>
        </p:nvPicPr>
        <p:blipFill rotWithShape="1">
          <a:blip r:embed="rId17" cstate="screen">
            <a:extLst>
              <a:ext uri="{BEBA8EAE-BF5A-486C-A8C5-ECC9F3942E4B}">
                <a14:imgProps xmlns:a14="http://schemas.microsoft.com/office/drawing/2010/main">
                  <a14:imgLayer r:embed="rId18">
                    <a14:imgEffect>
                      <a14:backgroundRemoval t="5031" b="99371" l="8163" r="95918">
                        <a14:foregroundMark x1="33673" y1="20755" x2="33673" y2="20755"/>
                        <a14:foregroundMark x1="26531" y1="25157" x2="26531" y2="25157"/>
                        <a14:foregroundMark x1="31633" y1="56604" x2="31633" y2="56604"/>
                        <a14:foregroundMark x1="21429" y1="57862" x2="21429" y2="57862"/>
                        <a14:foregroundMark x1="20408" y1="81761" x2="20408" y2="81761"/>
                        <a14:backgroundMark x1="56122" y1="49057" x2="56122" y2="49057"/>
                        <a14:backgroundMark x1="34694" y1="51572" x2="34694" y2="51572"/>
                        <a14:backgroundMark x1="12245" y1="87421" x2="12245" y2="87421"/>
                      </a14:backgroundRemoval>
                    </a14:imgEffect>
                    <a14:imgEffect>
                      <a14:sharpenSoften amount="25000"/>
                    </a14:imgEffect>
                  </a14:imgLayer>
                </a14:imgProps>
              </a:ext>
              <a:ext uri="{28A0092B-C50C-407E-A947-70E740481C1C}">
                <a14:useLocalDpi xmlns:a14="http://schemas.microsoft.com/office/drawing/2010/main"/>
              </a:ext>
            </a:extLst>
          </a:blip>
          <a:srcRect/>
          <a:stretch/>
        </p:blipFill>
        <p:spPr>
          <a:xfrm>
            <a:off x="1579235" y="5732929"/>
            <a:ext cx="533400" cy="865156"/>
          </a:xfrm>
          <a:prstGeom prst="rect">
            <a:avLst/>
          </a:prstGeom>
        </p:spPr>
      </p:pic>
      <p:pic>
        <p:nvPicPr>
          <p:cNvPr id="24" name="Picture 23" descr="desktop-computer-sketch.jpg"/>
          <p:cNvPicPr>
            <a:picLocks noChangeAspect="1"/>
          </p:cNvPicPr>
          <p:nvPr/>
        </p:nvPicPr>
        <p:blipFill>
          <a:blip r:embed="rId19" cstate="screen">
            <a:extLst>
              <a:ext uri="{BEBA8EAE-BF5A-486C-A8C5-ECC9F3942E4B}">
                <a14:imgProps xmlns:a14="http://schemas.microsoft.com/office/drawing/2010/main">
                  <a14:imgLayer r:embed="rId20">
                    <a14:imgEffect>
                      <a14:backgroundRemoval t="3632" b="100000" l="1667" r="97333">
                        <a14:foregroundMark x1="23333" y1="82567" x2="23333" y2="82567"/>
                        <a14:foregroundMark x1="41167" y1="68765" x2="41167" y2="68765"/>
                        <a14:foregroundMark x1="31167" y1="69492" x2="31167" y2="69492"/>
                        <a14:foregroundMark x1="26167" y1="75061" x2="26167" y2="75061"/>
                        <a14:foregroundMark x1="46167" y1="69492" x2="46167" y2="69492"/>
                        <a14:foregroundMark x1="51167" y1="64649" x2="51167" y2="64649"/>
                        <a14:foregroundMark x1="20500" y1="9685" x2="20500" y2="9685"/>
                        <a14:foregroundMark x1="58333" y1="8959" x2="58333" y2="8959"/>
                        <a14:foregroundMark x1="18833" y1="55690" x2="18833" y2="55690"/>
                        <a14:foregroundMark x1="59500" y1="54964" x2="59500" y2="54964"/>
                        <a14:foregroundMark x1="60000" y1="30024" x2="60000" y2="30024"/>
                        <a14:foregroundMark x1="36167" y1="8232" x2="36167" y2="8232"/>
                        <a14:foregroundMark x1="21167" y1="27603" x2="21167" y2="27603"/>
                        <a14:foregroundMark x1="18833" y1="34867" x2="18833" y2="34867"/>
                        <a14:foregroundMark x1="18833" y1="50121" x2="18833" y2="50121"/>
                        <a14:foregroundMark x1="32167" y1="54964" x2="32167" y2="54964"/>
                        <a14:foregroundMark x1="36167" y1="38015" x2="36167" y2="38015"/>
                        <a14:foregroundMark x1="46667" y1="29056" x2="46667" y2="29056"/>
                        <a14:foregroundMark x1="49500" y1="16949" x2="49500" y2="16949"/>
                        <a14:foregroundMark x1="47333" y1="44552" x2="47333" y2="44552"/>
                        <a14:foregroundMark x1="31667" y1="21065" x2="31667" y2="21065"/>
                        <a14:foregroundMark x1="39500" y1="25182" x2="39500" y2="25182"/>
                        <a14:foregroundMark x1="71667" y1="21792" x2="71667" y2="21792"/>
                        <a14:foregroundMark x1="66667" y1="88862" x2="66667" y2="88862"/>
                        <a14:foregroundMark x1="13833" y1="76029" x2="13833" y2="76029"/>
                        <a14:foregroundMark x1="20000" y1="76755" x2="20000" y2="76755"/>
                      </a14:backgroundRemoval>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2196353" y="5885329"/>
            <a:ext cx="990600" cy="681863"/>
          </a:xfrm>
          <a:prstGeom prst="rect">
            <a:avLst/>
          </a:prstGeom>
        </p:spPr>
      </p:pic>
      <p:pic>
        <p:nvPicPr>
          <p:cNvPr id="26" name="Picture 2"/>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33400" y="4208316"/>
            <a:ext cx="704215" cy="885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4572000" y="762000"/>
            <a:ext cx="1981200" cy="276999"/>
          </a:xfrm>
          <a:prstGeom prst="rect">
            <a:avLst/>
          </a:prstGeom>
          <a:noFill/>
        </p:spPr>
        <p:txBody>
          <a:bodyPr wrap="square" rtlCol="0">
            <a:spAutoFit/>
          </a:bodyPr>
          <a:lstStyle/>
          <a:p>
            <a:pPr algn="ctr"/>
            <a:r>
              <a:rPr lang="en-US" sz="1200" dirty="0" smtClean="0">
                <a:solidFill>
                  <a:prstClr val="black"/>
                </a:solidFill>
                <a:latin typeface="Arial Rounded MT Bold"/>
                <a:cs typeface="Arial Rounded MT Bold"/>
              </a:rPr>
              <a:t>Normal skin cell</a:t>
            </a:r>
            <a:endParaRPr lang="en-US" sz="1200" dirty="0">
              <a:solidFill>
                <a:prstClr val="black"/>
              </a:solidFill>
              <a:latin typeface="Arial Rounded MT Bold"/>
              <a:cs typeface="Arial Rounded MT Bold"/>
            </a:endParaRPr>
          </a:p>
        </p:txBody>
      </p:sp>
      <p:sp>
        <p:nvSpPr>
          <p:cNvPr id="36" name="TextBox 35"/>
          <p:cNvSpPr txBox="1"/>
          <p:nvPr/>
        </p:nvSpPr>
        <p:spPr>
          <a:xfrm>
            <a:off x="533400" y="3352800"/>
            <a:ext cx="1066800" cy="276999"/>
          </a:xfrm>
          <a:prstGeom prst="rect">
            <a:avLst/>
          </a:prstGeom>
          <a:noFill/>
        </p:spPr>
        <p:txBody>
          <a:bodyPr wrap="square" rtlCol="0">
            <a:spAutoFit/>
          </a:bodyPr>
          <a:lstStyle/>
          <a:p>
            <a:pPr algn="ctr"/>
            <a:r>
              <a:rPr lang="en-US" sz="1200" dirty="0">
                <a:solidFill>
                  <a:prstClr val="black"/>
                </a:solidFill>
                <a:latin typeface="Arial Rounded MT Bold"/>
                <a:cs typeface="Arial Rounded MT Bold"/>
              </a:rPr>
              <a:t>Treated cell</a:t>
            </a:r>
          </a:p>
        </p:txBody>
      </p:sp>
      <p:sp>
        <p:nvSpPr>
          <p:cNvPr id="37" name="TextBox 36"/>
          <p:cNvSpPr txBox="1"/>
          <p:nvPr/>
        </p:nvSpPr>
        <p:spPr>
          <a:xfrm>
            <a:off x="1371600" y="838200"/>
            <a:ext cx="1066800" cy="276999"/>
          </a:xfrm>
          <a:prstGeom prst="rect">
            <a:avLst/>
          </a:prstGeom>
          <a:noFill/>
        </p:spPr>
        <p:txBody>
          <a:bodyPr wrap="square" rtlCol="0">
            <a:spAutoFit/>
          </a:bodyPr>
          <a:lstStyle/>
          <a:p>
            <a:pPr algn="ctr"/>
            <a:r>
              <a:rPr lang="en-US" sz="1200" dirty="0" smtClean="0">
                <a:solidFill>
                  <a:prstClr val="black"/>
                </a:solidFill>
                <a:latin typeface="Arial Rounded MT Bold"/>
                <a:cs typeface="Arial Rounded MT Bold"/>
              </a:rPr>
              <a:t>Scans</a:t>
            </a:r>
            <a:endParaRPr lang="en-US" sz="1200" dirty="0">
              <a:solidFill>
                <a:prstClr val="black"/>
              </a:solidFill>
              <a:latin typeface="Arial Rounded MT Bold"/>
              <a:cs typeface="Arial Rounded MT Bold"/>
            </a:endParaRPr>
          </a:p>
        </p:txBody>
      </p:sp>
      <p:sp>
        <p:nvSpPr>
          <p:cNvPr id="39" name="TextBox 38"/>
          <p:cNvSpPr txBox="1"/>
          <p:nvPr/>
        </p:nvSpPr>
        <p:spPr>
          <a:xfrm>
            <a:off x="3962400" y="4648200"/>
            <a:ext cx="1143000" cy="369332"/>
          </a:xfrm>
          <a:prstGeom prst="rect">
            <a:avLst/>
          </a:prstGeom>
          <a:noFill/>
        </p:spPr>
        <p:txBody>
          <a:bodyPr wrap="square" rtlCol="0">
            <a:spAutoFit/>
          </a:bodyPr>
          <a:lstStyle/>
          <a:p>
            <a:pPr algn="ctr"/>
            <a:r>
              <a:rPr lang="en-US" dirty="0">
                <a:solidFill>
                  <a:prstClr val="black"/>
                </a:solidFill>
                <a:latin typeface="Arial Rounded MT Bold"/>
                <a:cs typeface="Arial Rounded MT Bold"/>
              </a:rPr>
              <a:t>Patient</a:t>
            </a:r>
          </a:p>
        </p:txBody>
      </p:sp>
      <p:sp>
        <p:nvSpPr>
          <p:cNvPr id="40" name="Text Box 4"/>
          <p:cNvSpPr txBox="1">
            <a:spLocks noChangeArrowheads="1"/>
          </p:cNvSpPr>
          <p:nvPr/>
        </p:nvSpPr>
        <p:spPr bwMode="auto">
          <a:xfrm>
            <a:off x="451655" y="2330215"/>
            <a:ext cx="1219200" cy="212649"/>
          </a:xfrm>
          <a:prstGeom prst="rect">
            <a:avLst/>
          </a:prstGeom>
          <a:noFill/>
          <a:ln w="9525">
            <a:noFill/>
            <a:miter lim="800000"/>
            <a:headEnd/>
            <a:tailEnd/>
          </a:ln>
        </p:spPr>
        <p:txBody>
          <a:bodyPr wrap="square" lIns="64288" tIns="32144" rIns="64288" bIns="32144">
            <a:prstTxWarp prst="textNoShape">
              <a:avLst/>
            </a:prstTxWarp>
            <a:spAutoFit/>
          </a:bodyPr>
          <a:lstStyle/>
          <a:p>
            <a:pPr algn="ctr" defTabSz="452438" eaLnBrk="0" fontAlgn="base" hangingPunct="0">
              <a:lnSpc>
                <a:spcPct val="80000"/>
              </a:lnSpc>
              <a:spcBef>
                <a:spcPct val="0"/>
              </a:spcBef>
              <a:spcAft>
                <a:spcPct val="0"/>
              </a:spcAft>
            </a:pPr>
            <a:r>
              <a:rPr lang="en-US" sz="1200" dirty="0">
                <a:solidFill>
                  <a:prstClr val="black"/>
                </a:solidFill>
                <a:latin typeface="Arial Rounded MT Bold"/>
                <a:cs typeface="Arial Rounded MT Bold"/>
                <a:sym typeface="GillSans" charset="0"/>
              </a:rPr>
              <a:t>Biomarkers</a:t>
            </a:r>
          </a:p>
        </p:txBody>
      </p:sp>
      <p:pic>
        <p:nvPicPr>
          <p:cNvPr id="41" name="Picture 5" descr="C:\Users\Marty\AppData\Local\Microsoft\Windows\Temporary Internet Files\Content.IE5\LH0RUGGG\MC900199368[1].wmf"/>
          <p:cNvPicPr>
            <a:picLocks noChangeAspect="1" noChangeArrowheads="1"/>
          </p:cNvPicPr>
          <p:nvPr/>
        </p:nvPicPr>
        <p:blipFill>
          <a:blip r:embed="rId22"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938156">
            <a:off x="1074687" y="1568155"/>
            <a:ext cx="185234" cy="67968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encrypted-tbn2.gstatic.com/images?q=tbn:ANd9GcRrkQ8L9ilAcXggGRQjgAIJyDpXbVeGHUQ7yU_VeQZB06mEdIc1BA"/>
          <p:cNvPicPr>
            <a:picLocks noChangeAspect="1" noChangeArrowheads="1"/>
          </p:cNvPicPr>
          <p:nvPr/>
        </p:nvPicPr>
        <p:blipFill rotWithShape="1">
          <a:blip r:embed="rId23" cstate="screen">
            <a:extLst>
              <a:ext uri="{BEBA8EAE-BF5A-486C-A8C5-ECC9F3942E4B}">
                <a14:imgProps xmlns:a14="http://schemas.microsoft.com/office/drawing/2010/main">
                  <a14:imgLayer r:embed="rId24">
                    <a14:imgEffect>
                      <a14:saturation sat="33000"/>
                    </a14:imgEffect>
                  </a14:imgLayer>
                </a14:imgProps>
              </a:ext>
              <a:ext uri="{28A0092B-C50C-407E-A947-70E740481C1C}">
                <a14:useLocalDpi xmlns:a14="http://schemas.microsoft.com/office/drawing/2010/main"/>
              </a:ext>
            </a:extLst>
          </a:blip>
          <a:srcRect l="23872" t="-2" r="38064" b="-4502"/>
          <a:stretch/>
        </p:blipFill>
        <p:spPr bwMode="auto">
          <a:xfrm>
            <a:off x="1488698" y="1137091"/>
            <a:ext cx="938884" cy="8526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019800" y="990600"/>
            <a:ext cx="1981200" cy="276999"/>
          </a:xfrm>
          <a:prstGeom prst="rect">
            <a:avLst/>
          </a:prstGeom>
          <a:noFill/>
        </p:spPr>
        <p:txBody>
          <a:bodyPr wrap="square" rtlCol="0">
            <a:spAutoFit/>
          </a:bodyPr>
          <a:lstStyle/>
          <a:p>
            <a:pPr algn="ctr"/>
            <a:r>
              <a:rPr lang="en-US" sz="1200" dirty="0" smtClean="0">
                <a:solidFill>
                  <a:prstClr val="black"/>
                </a:solidFill>
                <a:latin typeface="Arial Rounded MT Bold"/>
                <a:cs typeface="Arial Rounded MT Bold"/>
              </a:rPr>
              <a:t>Original cancer cell</a:t>
            </a:r>
            <a:endParaRPr lang="en-US" sz="1200" dirty="0">
              <a:solidFill>
                <a:prstClr val="black"/>
              </a:solidFill>
              <a:latin typeface="Arial Rounded MT Bold"/>
              <a:cs typeface="Arial Rounded MT Bold"/>
            </a:endParaRPr>
          </a:p>
        </p:txBody>
      </p:sp>
      <p:sp>
        <p:nvSpPr>
          <p:cNvPr id="49" name="Freeform 48"/>
          <p:cNvSpPr/>
          <p:nvPr/>
        </p:nvSpPr>
        <p:spPr>
          <a:xfrm>
            <a:off x="3581400" y="115167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rgbClr val="184B5B"/>
          </a:solidFill>
        </p:spPr>
        <p:style>
          <a:lnRef idx="3">
            <a:schemeClr val="lt1">
              <a:hueOff val="0"/>
              <a:satOff val="0"/>
              <a:lumOff val="0"/>
              <a:alphaOff val="0"/>
            </a:schemeClr>
          </a:lnRef>
          <a:fillRef idx="1">
            <a:schemeClr val="accent2">
              <a:shade val="80000"/>
              <a:hueOff val="0"/>
              <a:satOff val="0"/>
              <a:lumOff val="0"/>
              <a:alphaOff val="0"/>
            </a:schemeClr>
          </a:fillRef>
          <a:effectRef idx="1">
            <a:schemeClr val="accent2">
              <a:shade val="80000"/>
              <a:hueOff val="0"/>
              <a:satOff val="0"/>
              <a:lumOff val="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Biopsies</a:t>
            </a:r>
            <a:endParaRPr lang="en-US" sz="2200" dirty="0">
              <a:solidFill>
                <a:prstClr val="white"/>
              </a:solidFill>
              <a:latin typeface="Arial Rounded MT Bold"/>
              <a:cs typeface="Arial Rounded MT Bold"/>
            </a:endParaRPr>
          </a:p>
        </p:txBody>
      </p:sp>
      <p:sp>
        <p:nvSpPr>
          <p:cNvPr id="50" name="Freeform 49"/>
          <p:cNvSpPr/>
          <p:nvPr/>
        </p:nvSpPr>
        <p:spPr>
          <a:xfrm>
            <a:off x="5364997" y="205740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rgbClr val="184B5B"/>
          </a:solidFill>
        </p:spPr>
        <p:style>
          <a:lnRef idx="3">
            <a:schemeClr val="lt1">
              <a:hueOff val="0"/>
              <a:satOff val="0"/>
              <a:lumOff val="0"/>
              <a:alphaOff val="0"/>
            </a:schemeClr>
          </a:lnRef>
          <a:fillRef idx="1">
            <a:schemeClr val="accent2">
              <a:shade val="80000"/>
              <a:hueOff val="50271"/>
              <a:satOff val="-6141"/>
              <a:lumOff val="6685"/>
              <a:alphaOff val="0"/>
            </a:schemeClr>
          </a:fillRef>
          <a:effectRef idx="1">
            <a:schemeClr val="accent2">
              <a:shade val="80000"/>
              <a:hueOff val="50271"/>
              <a:satOff val="-6141"/>
              <a:lumOff val="6685"/>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Panomics</a:t>
            </a:r>
            <a:endParaRPr lang="en-US" sz="2200" dirty="0">
              <a:solidFill>
                <a:prstClr val="white"/>
              </a:solidFill>
              <a:latin typeface="Arial Rounded MT Bold"/>
              <a:cs typeface="Arial Rounded MT Bold"/>
            </a:endParaRPr>
          </a:p>
        </p:txBody>
      </p:sp>
      <p:sp>
        <p:nvSpPr>
          <p:cNvPr id="55" name="Freeform 54"/>
          <p:cNvSpPr/>
          <p:nvPr/>
        </p:nvSpPr>
        <p:spPr>
          <a:xfrm>
            <a:off x="4835623" y="5401689"/>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rgbClr val="184B5B"/>
          </a:solidFill>
        </p:spPr>
        <p:style>
          <a:lnRef idx="3">
            <a:schemeClr val="lt1">
              <a:hueOff val="0"/>
              <a:satOff val="0"/>
              <a:lumOff val="0"/>
              <a:alphaOff val="0"/>
            </a:schemeClr>
          </a:lnRef>
          <a:fillRef idx="1">
            <a:schemeClr val="accent2">
              <a:shade val="80000"/>
              <a:hueOff val="150813"/>
              <a:satOff val="-18423"/>
              <a:lumOff val="20054"/>
              <a:alphaOff val="0"/>
            </a:schemeClr>
          </a:fillRef>
          <a:effectRef idx="1">
            <a:schemeClr val="accent2">
              <a:shade val="80000"/>
              <a:hueOff val="150813"/>
              <a:satOff val="-18423"/>
              <a:lumOff val="2005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Treatment</a:t>
            </a:r>
            <a:br>
              <a:rPr lang="en-US" sz="2200" dirty="0" smtClean="0">
                <a:solidFill>
                  <a:prstClr val="white"/>
                </a:solidFill>
                <a:latin typeface="Arial Rounded MT Bold"/>
                <a:cs typeface="Arial Rounded MT Bold"/>
              </a:rPr>
            </a:br>
            <a:r>
              <a:rPr lang="en-US" sz="2200" dirty="0" smtClean="0">
                <a:solidFill>
                  <a:prstClr val="white"/>
                </a:solidFill>
                <a:latin typeface="Arial Rounded MT Bold"/>
                <a:cs typeface="Arial Rounded MT Bold"/>
              </a:rPr>
              <a:t>Planning</a:t>
            </a:r>
          </a:p>
        </p:txBody>
      </p:sp>
      <p:sp>
        <p:nvSpPr>
          <p:cNvPr id="56" name="Freeform 55"/>
          <p:cNvSpPr/>
          <p:nvPr/>
        </p:nvSpPr>
        <p:spPr>
          <a:xfrm>
            <a:off x="5793231" y="373380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rgbClr val="184B5B"/>
          </a:solidFill>
        </p:spPr>
        <p:style>
          <a:lnRef idx="3">
            <a:schemeClr val="lt1">
              <a:hueOff val="0"/>
              <a:satOff val="0"/>
              <a:lumOff val="0"/>
              <a:alphaOff val="0"/>
            </a:schemeClr>
          </a:lnRef>
          <a:fillRef idx="1">
            <a:schemeClr val="accent2">
              <a:shade val="80000"/>
              <a:hueOff val="100542"/>
              <a:satOff val="-12282"/>
              <a:lumOff val="13370"/>
              <a:alphaOff val="0"/>
            </a:schemeClr>
          </a:fillRef>
          <a:effectRef idx="1">
            <a:schemeClr val="accent2">
              <a:shade val="80000"/>
              <a:hueOff val="100542"/>
              <a:satOff val="-12282"/>
              <a:lumOff val="1337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dirty="0" smtClean="0">
                <a:solidFill>
                  <a:prstClr val="white"/>
                </a:solidFill>
                <a:latin typeface="Arial Rounded MT Bold"/>
                <a:cs typeface="Arial Rounded MT Bold"/>
              </a:rPr>
              <a:t>Modeling and Targeting</a:t>
            </a:r>
          </a:p>
        </p:txBody>
      </p:sp>
      <p:sp>
        <p:nvSpPr>
          <p:cNvPr id="57" name="Freeform 56"/>
          <p:cNvSpPr/>
          <p:nvPr/>
        </p:nvSpPr>
        <p:spPr>
          <a:xfrm>
            <a:off x="1371600" y="3984989"/>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rgbClr val="184B5B"/>
          </a:solidFill>
        </p:spPr>
        <p:style>
          <a:lnRef idx="3">
            <a:schemeClr val="lt1">
              <a:hueOff val="0"/>
              <a:satOff val="0"/>
              <a:lumOff val="0"/>
              <a:alphaOff val="0"/>
            </a:schemeClr>
          </a:lnRef>
          <a:fillRef idx="1">
            <a:schemeClr val="accent2">
              <a:shade val="80000"/>
              <a:hueOff val="251356"/>
              <a:satOff val="-30706"/>
              <a:lumOff val="33424"/>
              <a:alphaOff val="0"/>
            </a:schemeClr>
          </a:fillRef>
          <a:effectRef idx="1">
            <a:schemeClr val="accent2">
              <a:shade val="80000"/>
              <a:hueOff val="251356"/>
              <a:satOff val="-30706"/>
              <a:lumOff val="3342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Combo Therapies</a:t>
            </a:r>
          </a:p>
        </p:txBody>
      </p:sp>
      <p:sp>
        <p:nvSpPr>
          <p:cNvPr id="58" name="Freeform 57"/>
          <p:cNvSpPr/>
          <p:nvPr/>
        </p:nvSpPr>
        <p:spPr>
          <a:xfrm>
            <a:off x="1797047" y="205740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a:solidFill>
            <a:srgbClr val="184B5B"/>
          </a:solidFill>
        </p:spPr>
        <p:style>
          <a:lnRef idx="3">
            <a:schemeClr val="lt1">
              <a:hueOff val="0"/>
              <a:satOff val="0"/>
              <a:lumOff val="0"/>
              <a:alphaOff val="0"/>
            </a:schemeClr>
          </a:lnRef>
          <a:fillRef idx="1">
            <a:schemeClr val="accent2">
              <a:shade val="80000"/>
              <a:hueOff val="301627"/>
              <a:satOff val="-36847"/>
              <a:lumOff val="40109"/>
              <a:alphaOff val="0"/>
            </a:schemeClr>
          </a:fillRef>
          <a:effectRef idx="1">
            <a:schemeClr val="accent2">
              <a:shade val="80000"/>
              <a:hueOff val="301627"/>
              <a:satOff val="-36847"/>
              <a:lumOff val="40109"/>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Serum Markers</a:t>
            </a:r>
          </a:p>
        </p:txBody>
      </p:sp>
      <p:pic>
        <p:nvPicPr>
          <p:cNvPr id="51" name="Picture 2" descr="http://images.wisegeek.com/hypodermic-needle.jpg">
            <a:hlinkClick r:id="rId25"/>
          </p:cNvP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a:stretch/>
        </p:blipFill>
        <p:spPr bwMode="auto">
          <a:xfrm>
            <a:off x="152400" y="4038600"/>
            <a:ext cx="373753" cy="7544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27"/>
          <a:stretch>
            <a:fillRect/>
          </a:stretch>
        </p:blipFill>
        <p:spPr>
          <a:xfrm>
            <a:off x="6601085" y="5149627"/>
            <a:ext cx="1857115" cy="1479773"/>
          </a:xfrm>
          <a:prstGeom prst="rect">
            <a:avLst/>
          </a:prstGeom>
        </p:spPr>
      </p:pic>
      <p:pic>
        <p:nvPicPr>
          <p:cNvPr id="48" name="Picture 2"/>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7470037" y="3539969"/>
            <a:ext cx="1096276"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824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1371600" cy="381000"/>
          </a:xfrm>
        </p:spPr>
        <p:txBody>
          <a:bodyPr>
            <a:normAutofit fontScale="90000"/>
          </a:bodyPr>
          <a:lstStyle/>
          <a:p>
            <a:r>
              <a:rPr lang="en-US" sz="2400" dirty="0" smtClean="0">
                <a:solidFill>
                  <a:schemeClr val="bg2">
                    <a:lumMod val="90000"/>
                  </a:schemeClr>
                </a:solidFill>
              </a:rPr>
              <a:t>Go</a:t>
            </a:r>
            <a:endParaRPr lang="en-US" sz="2400" dirty="0">
              <a:solidFill>
                <a:schemeClr val="bg2">
                  <a:lumMod val="90000"/>
                </a:schemeClr>
              </a:solidFill>
            </a:endParaRPr>
          </a:p>
        </p:txBody>
      </p:sp>
      <p:sp>
        <p:nvSpPr>
          <p:cNvPr id="3" name="Title 1"/>
          <p:cNvSpPr txBox="1">
            <a:spLocks/>
          </p:cNvSpPr>
          <p:nvPr/>
        </p:nvSpPr>
        <p:spPr>
          <a:xfrm>
            <a:off x="4572000" y="266700"/>
            <a:ext cx="1447800" cy="4572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dirty="0" smtClean="0">
                <a:solidFill>
                  <a:schemeClr val="bg2">
                    <a:lumMod val="50000"/>
                  </a:schemeClr>
                </a:solidFill>
              </a:rPr>
              <a:t>Cancer</a:t>
            </a:r>
            <a:endParaRPr lang="en-US" sz="2400" dirty="0">
              <a:solidFill>
                <a:schemeClr val="bg2">
                  <a:lumMod val="50000"/>
                </a:schemeClr>
              </a:solidFill>
            </a:endParaRPr>
          </a:p>
        </p:txBody>
      </p:sp>
      <p:sp>
        <p:nvSpPr>
          <p:cNvPr id="5" name="Title 1"/>
          <p:cNvSpPr txBox="1">
            <a:spLocks/>
          </p:cNvSpPr>
          <p:nvPr/>
        </p:nvSpPr>
        <p:spPr>
          <a:xfrm>
            <a:off x="2362200" y="381000"/>
            <a:ext cx="22098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dirty="0" smtClean="0">
                <a:solidFill>
                  <a:schemeClr val="bg2">
                    <a:lumMod val="90000"/>
                  </a:schemeClr>
                </a:solidFill>
              </a:rPr>
              <a:t>Jeopardy</a:t>
            </a:r>
          </a:p>
          <a:p>
            <a:r>
              <a:rPr lang="en-US" sz="1200" dirty="0" smtClean="0">
                <a:solidFill>
                  <a:schemeClr val="bg2">
                    <a:lumMod val="90000"/>
                  </a:schemeClr>
                </a:solidFill>
              </a:rPr>
              <a:t>(random factoids)</a:t>
            </a:r>
            <a:endParaRPr lang="en-US" sz="1200" dirty="0">
              <a:solidFill>
                <a:schemeClr val="bg2">
                  <a:lumMod val="90000"/>
                </a:schemeClr>
              </a:solidFill>
            </a:endParaRPr>
          </a:p>
        </p:txBody>
      </p:sp>
      <p:sp>
        <p:nvSpPr>
          <p:cNvPr id="7" name="Title 1"/>
          <p:cNvSpPr txBox="1">
            <a:spLocks/>
          </p:cNvSpPr>
          <p:nvPr/>
        </p:nvSpPr>
        <p:spPr>
          <a:xfrm>
            <a:off x="228600" y="1143000"/>
            <a:ext cx="15240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Closed World</a:t>
            </a:r>
            <a:endParaRPr lang="en-US" sz="1600" dirty="0">
              <a:solidFill>
                <a:schemeClr val="bg2">
                  <a:lumMod val="90000"/>
                </a:schemeClr>
              </a:solidFill>
            </a:endParaRPr>
          </a:p>
        </p:txBody>
      </p:sp>
      <p:sp>
        <p:nvSpPr>
          <p:cNvPr id="8" name="Title 1"/>
          <p:cNvSpPr txBox="1">
            <a:spLocks/>
          </p:cNvSpPr>
          <p:nvPr/>
        </p:nvSpPr>
        <p:spPr>
          <a:xfrm>
            <a:off x="2362200" y="1143000"/>
            <a:ext cx="15240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Closed World</a:t>
            </a:r>
          </a:p>
          <a:p>
            <a:r>
              <a:rPr lang="en-US" sz="1200" dirty="0" smtClean="0">
                <a:solidFill>
                  <a:schemeClr val="bg2">
                    <a:lumMod val="90000"/>
                  </a:schemeClr>
                </a:solidFill>
              </a:rPr>
              <a:t>(</a:t>
            </a:r>
            <a:r>
              <a:rPr lang="en-US" sz="1200" dirty="0" err="1" smtClean="0">
                <a:solidFill>
                  <a:schemeClr val="bg2">
                    <a:lumMod val="90000"/>
                  </a:schemeClr>
                </a:solidFill>
              </a:rPr>
              <a:t>wikipedia</a:t>
            </a:r>
            <a:r>
              <a:rPr lang="en-US" sz="1200" dirty="0" smtClean="0">
                <a:solidFill>
                  <a:schemeClr val="bg2">
                    <a:lumMod val="90000"/>
                  </a:schemeClr>
                </a:solidFill>
              </a:rPr>
              <a:t>)</a:t>
            </a:r>
            <a:endParaRPr lang="en-US" sz="1200" dirty="0">
              <a:solidFill>
                <a:schemeClr val="bg2">
                  <a:lumMod val="90000"/>
                </a:schemeClr>
              </a:solidFill>
            </a:endParaRPr>
          </a:p>
        </p:txBody>
      </p:sp>
      <p:sp>
        <p:nvSpPr>
          <p:cNvPr id="9" name="Title 1"/>
          <p:cNvSpPr txBox="1">
            <a:spLocks/>
          </p:cNvSpPr>
          <p:nvPr/>
        </p:nvSpPr>
        <p:spPr>
          <a:xfrm>
            <a:off x="4495800" y="1143000"/>
            <a:ext cx="15240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50000"/>
                  </a:schemeClr>
                </a:solidFill>
              </a:rPr>
              <a:t>Open World</a:t>
            </a:r>
            <a:endParaRPr lang="en-US" sz="1600" dirty="0">
              <a:solidFill>
                <a:schemeClr val="bg2">
                  <a:lumMod val="50000"/>
                </a:schemeClr>
              </a:solidFill>
            </a:endParaRPr>
          </a:p>
        </p:txBody>
      </p:sp>
      <p:sp>
        <p:nvSpPr>
          <p:cNvPr id="10" name="Title 1"/>
          <p:cNvSpPr txBox="1">
            <a:spLocks/>
          </p:cNvSpPr>
          <p:nvPr/>
        </p:nvSpPr>
        <p:spPr>
          <a:xfrm>
            <a:off x="228600" y="1752600"/>
            <a:ext cx="2438400" cy="762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Static rules</a:t>
            </a:r>
          </a:p>
          <a:p>
            <a:r>
              <a:rPr lang="en-US" sz="1200" dirty="0" smtClean="0">
                <a:solidFill>
                  <a:schemeClr val="bg2">
                    <a:lumMod val="90000"/>
                  </a:schemeClr>
                </a:solidFill>
              </a:rPr>
              <a:t>(for thousands of years)</a:t>
            </a:r>
            <a:endParaRPr lang="en-US" sz="1200" dirty="0">
              <a:solidFill>
                <a:schemeClr val="bg2">
                  <a:lumMod val="90000"/>
                </a:schemeClr>
              </a:solidFill>
            </a:endParaRPr>
          </a:p>
        </p:txBody>
      </p:sp>
      <p:sp>
        <p:nvSpPr>
          <p:cNvPr id="11" name="Title 1"/>
          <p:cNvSpPr txBox="1">
            <a:spLocks/>
          </p:cNvSpPr>
          <p:nvPr/>
        </p:nvSpPr>
        <p:spPr>
          <a:xfrm>
            <a:off x="2362200" y="1752600"/>
            <a:ext cx="2057400" cy="762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Static Knowledge</a:t>
            </a:r>
          </a:p>
          <a:p>
            <a:r>
              <a:rPr lang="en-US" sz="1200" dirty="0" smtClean="0">
                <a:solidFill>
                  <a:schemeClr val="bg2">
                    <a:lumMod val="90000"/>
                  </a:schemeClr>
                </a:solidFill>
              </a:rPr>
              <a:t>(</a:t>
            </a:r>
            <a:r>
              <a:rPr lang="en-US" sz="1200" dirty="0" err="1" smtClean="0">
                <a:solidFill>
                  <a:schemeClr val="bg2">
                    <a:lumMod val="90000"/>
                  </a:schemeClr>
                </a:solidFill>
              </a:rPr>
              <a:t>wikipedia</a:t>
            </a:r>
            <a:r>
              <a:rPr lang="en-US" sz="1200" dirty="0" smtClean="0">
                <a:solidFill>
                  <a:schemeClr val="bg2">
                    <a:lumMod val="90000"/>
                  </a:schemeClr>
                </a:solidFill>
              </a:rPr>
              <a:t>)</a:t>
            </a:r>
            <a:endParaRPr lang="en-US" sz="1200" dirty="0">
              <a:solidFill>
                <a:schemeClr val="bg2">
                  <a:lumMod val="90000"/>
                </a:schemeClr>
              </a:solidFill>
            </a:endParaRPr>
          </a:p>
        </p:txBody>
      </p:sp>
      <p:sp>
        <p:nvSpPr>
          <p:cNvPr id="12" name="Title 1"/>
          <p:cNvSpPr txBox="1">
            <a:spLocks/>
          </p:cNvSpPr>
          <p:nvPr/>
        </p:nvSpPr>
        <p:spPr>
          <a:xfrm>
            <a:off x="4495800" y="1752600"/>
            <a:ext cx="2667000" cy="762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50000"/>
                  </a:schemeClr>
                </a:solidFill>
              </a:rPr>
              <a:t>Highly Dynamic </a:t>
            </a:r>
            <a:r>
              <a:rPr lang="en-US" sz="1200" dirty="0" smtClean="0">
                <a:solidFill>
                  <a:schemeClr val="bg2">
                    <a:lumMod val="50000"/>
                  </a:schemeClr>
                </a:solidFill>
              </a:rPr>
              <a:t>(biology doesn’t change but everything else does)</a:t>
            </a:r>
            <a:endParaRPr lang="en-US" sz="1200" dirty="0">
              <a:solidFill>
                <a:schemeClr val="bg2">
                  <a:lumMod val="50000"/>
                </a:schemeClr>
              </a:solidFill>
            </a:endParaRPr>
          </a:p>
        </p:txBody>
      </p:sp>
      <p:sp>
        <p:nvSpPr>
          <p:cNvPr id="13" name="Title 1"/>
          <p:cNvSpPr txBox="1">
            <a:spLocks/>
          </p:cNvSpPr>
          <p:nvPr/>
        </p:nvSpPr>
        <p:spPr>
          <a:xfrm>
            <a:off x="228600" y="4114800"/>
            <a:ext cx="24384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Experiments </a:t>
            </a:r>
          </a:p>
          <a:p>
            <a:r>
              <a:rPr lang="en-US" sz="1600" dirty="0" smtClean="0">
                <a:solidFill>
                  <a:schemeClr val="bg2">
                    <a:lumMod val="90000"/>
                  </a:schemeClr>
                </a:solidFill>
              </a:rPr>
              <a:t>are free</a:t>
            </a:r>
            <a:endParaRPr lang="en-US" sz="1200" dirty="0">
              <a:solidFill>
                <a:schemeClr val="bg2">
                  <a:lumMod val="90000"/>
                </a:schemeClr>
              </a:solidFill>
            </a:endParaRPr>
          </a:p>
        </p:txBody>
      </p:sp>
      <p:sp>
        <p:nvSpPr>
          <p:cNvPr id="14" name="Title 1"/>
          <p:cNvSpPr txBox="1">
            <a:spLocks/>
          </p:cNvSpPr>
          <p:nvPr/>
        </p:nvSpPr>
        <p:spPr>
          <a:xfrm>
            <a:off x="2362200" y="4114800"/>
            <a:ext cx="20574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Experiments are un-necessary</a:t>
            </a:r>
            <a:endParaRPr lang="en-US" sz="1200" dirty="0">
              <a:solidFill>
                <a:schemeClr val="bg2">
                  <a:lumMod val="90000"/>
                </a:schemeClr>
              </a:solidFill>
            </a:endParaRPr>
          </a:p>
        </p:txBody>
      </p:sp>
      <p:sp>
        <p:nvSpPr>
          <p:cNvPr id="15" name="Title 1"/>
          <p:cNvSpPr txBox="1">
            <a:spLocks/>
          </p:cNvSpPr>
          <p:nvPr/>
        </p:nvSpPr>
        <p:spPr>
          <a:xfrm>
            <a:off x="4495800" y="4114800"/>
            <a:ext cx="26670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a:solidFill>
                  <a:schemeClr val="bg2">
                    <a:lumMod val="50000"/>
                  </a:schemeClr>
                </a:solidFill>
              </a:rPr>
              <a:t>Experiments aren’t just extremely expensive, but every experiment kills people or animals in horrible, painful ways!</a:t>
            </a:r>
          </a:p>
        </p:txBody>
      </p:sp>
      <p:sp>
        <p:nvSpPr>
          <p:cNvPr id="16" name="Title 1"/>
          <p:cNvSpPr txBox="1">
            <a:spLocks/>
          </p:cNvSpPr>
          <p:nvPr/>
        </p:nvSpPr>
        <p:spPr>
          <a:xfrm>
            <a:off x="228600" y="2819400"/>
            <a:ext cx="24384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Simulation is </a:t>
            </a:r>
          </a:p>
          <a:p>
            <a:r>
              <a:rPr lang="en-US" sz="1600" dirty="0" smtClean="0">
                <a:solidFill>
                  <a:schemeClr val="bg2">
                    <a:lumMod val="90000"/>
                  </a:schemeClr>
                </a:solidFill>
              </a:rPr>
              <a:t>trivial</a:t>
            </a:r>
            <a:endParaRPr lang="en-US" sz="1200" dirty="0">
              <a:solidFill>
                <a:schemeClr val="bg2">
                  <a:lumMod val="90000"/>
                </a:schemeClr>
              </a:solidFill>
            </a:endParaRPr>
          </a:p>
        </p:txBody>
      </p:sp>
      <p:sp>
        <p:nvSpPr>
          <p:cNvPr id="17" name="Title 1"/>
          <p:cNvSpPr txBox="1">
            <a:spLocks/>
          </p:cNvSpPr>
          <p:nvPr/>
        </p:nvSpPr>
        <p:spPr>
          <a:xfrm>
            <a:off x="2362200" y="2819400"/>
            <a:ext cx="20574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Simulation is un-necessary</a:t>
            </a:r>
            <a:endParaRPr lang="en-US" sz="1200" dirty="0">
              <a:solidFill>
                <a:schemeClr val="bg2">
                  <a:lumMod val="90000"/>
                </a:schemeClr>
              </a:solidFill>
            </a:endParaRPr>
          </a:p>
        </p:txBody>
      </p:sp>
      <p:sp>
        <p:nvSpPr>
          <p:cNvPr id="18" name="Title 1"/>
          <p:cNvSpPr txBox="1">
            <a:spLocks/>
          </p:cNvSpPr>
          <p:nvPr/>
        </p:nvSpPr>
        <p:spPr>
          <a:xfrm>
            <a:off x="4495800" y="2819400"/>
            <a:ext cx="31242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Simulation is essentially impossible</a:t>
            </a:r>
            <a:endParaRPr lang="en-US" sz="1200" dirty="0">
              <a:solidFill>
                <a:schemeClr val="bg2">
                  <a:lumMod val="90000"/>
                </a:schemeClr>
              </a:solidFill>
            </a:endParaRPr>
          </a:p>
        </p:txBody>
      </p:sp>
      <p:sp>
        <p:nvSpPr>
          <p:cNvPr id="19" name="Title 1"/>
          <p:cNvSpPr txBox="1">
            <a:spLocks/>
          </p:cNvSpPr>
          <p:nvPr/>
        </p:nvSpPr>
        <p:spPr>
          <a:xfrm>
            <a:off x="228600" y="6096000"/>
            <a:ext cx="24384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Data is essentially unlimited</a:t>
            </a:r>
            <a:endParaRPr lang="en-US" sz="1200" dirty="0">
              <a:solidFill>
                <a:schemeClr val="bg2">
                  <a:lumMod val="90000"/>
                </a:schemeClr>
              </a:solidFill>
            </a:endParaRPr>
          </a:p>
        </p:txBody>
      </p:sp>
      <p:sp>
        <p:nvSpPr>
          <p:cNvPr id="20" name="Title 1"/>
          <p:cNvSpPr txBox="1">
            <a:spLocks/>
          </p:cNvSpPr>
          <p:nvPr/>
        </p:nvSpPr>
        <p:spPr>
          <a:xfrm>
            <a:off x="2362200" y="6096000"/>
            <a:ext cx="20574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Data is essentially unlimited</a:t>
            </a:r>
            <a:endParaRPr lang="en-US" sz="1200" dirty="0">
              <a:solidFill>
                <a:schemeClr val="bg2">
                  <a:lumMod val="90000"/>
                </a:schemeClr>
              </a:solidFill>
            </a:endParaRPr>
          </a:p>
        </p:txBody>
      </p:sp>
      <p:sp>
        <p:nvSpPr>
          <p:cNvPr id="21" name="Title 1"/>
          <p:cNvSpPr txBox="1">
            <a:spLocks/>
          </p:cNvSpPr>
          <p:nvPr/>
        </p:nvSpPr>
        <p:spPr>
          <a:xfrm>
            <a:off x="4495800" y="6096000"/>
            <a:ext cx="31242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Data is essentially</a:t>
            </a:r>
          </a:p>
          <a:p>
            <a:r>
              <a:rPr lang="en-US" sz="1600" dirty="0" smtClean="0">
                <a:solidFill>
                  <a:schemeClr val="bg2">
                    <a:lumMod val="90000"/>
                  </a:schemeClr>
                </a:solidFill>
              </a:rPr>
              <a:t>non-existent</a:t>
            </a:r>
            <a:endParaRPr lang="en-US" sz="1200" dirty="0">
              <a:solidFill>
                <a:schemeClr val="bg2">
                  <a:lumMod val="90000"/>
                </a:schemeClr>
              </a:solidFill>
            </a:endParaRPr>
          </a:p>
        </p:txBody>
      </p:sp>
      <p:sp>
        <p:nvSpPr>
          <p:cNvPr id="22" name="Title 1"/>
          <p:cNvSpPr txBox="1">
            <a:spLocks/>
          </p:cNvSpPr>
          <p:nvPr/>
        </p:nvSpPr>
        <p:spPr>
          <a:xfrm>
            <a:off x="228600" y="5334000"/>
            <a:ext cx="24384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Feedback is instantaneous</a:t>
            </a:r>
            <a:endParaRPr lang="en-US" sz="1200" dirty="0">
              <a:solidFill>
                <a:schemeClr val="bg2">
                  <a:lumMod val="90000"/>
                </a:schemeClr>
              </a:solidFill>
            </a:endParaRPr>
          </a:p>
        </p:txBody>
      </p:sp>
      <p:sp>
        <p:nvSpPr>
          <p:cNvPr id="23" name="Title 1"/>
          <p:cNvSpPr txBox="1">
            <a:spLocks/>
          </p:cNvSpPr>
          <p:nvPr/>
        </p:nvSpPr>
        <p:spPr>
          <a:xfrm>
            <a:off x="2362200" y="5334000"/>
            <a:ext cx="20574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Feedback is instantaneous</a:t>
            </a:r>
            <a:endParaRPr lang="en-US" sz="1200" dirty="0">
              <a:solidFill>
                <a:schemeClr val="bg2">
                  <a:lumMod val="90000"/>
                </a:schemeClr>
              </a:solidFill>
            </a:endParaRPr>
          </a:p>
        </p:txBody>
      </p:sp>
      <p:sp>
        <p:nvSpPr>
          <p:cNvPr id="24" name="Title 1"/>
          <p:cNvSpPr txBox="1">
            <a:spLocks/>
          </p:cNvSpPr>
          <p:nvPr/>
        </p:nvSpPr>
        <p:spPr>
          <a:xfrm>
            <a:off x="4495800" y="5334000"/>
            <a:ext cx="22860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rgbClr val="2F97B5"/>
                </a:solidFill>
              </a:rPr>
              <a:t>Feedback can take years and is very noisy</a:t>
            </a:r>
            <a:endParaRPr lang="en-US" sz="1200" dirty="0">
              <a:solidFill>
                <a:srgbClr val="2F97B5"/>
              </a:solidFill>
            </a:endParaRPr>
          </a:p>
        </p:txBody>
      </p:sp>
      <p:sp>
        <p:nvSpPr>
          <p:cNvPr id="25" name="Title 1"/>
          <p:cNvSpPr txBox="1">
            <a:spLocks/>
          </p:cNvSpPr>
          <p:nvPr/>
        </p:nvSpPr>
        <p:spPr>
          <a:xfrm>
            <a:off x="7162800" y="266700"/>
            <a:ext cx="2209800" cy="4572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dirty="0" smtClean="0">
                <a:solidFill>
                  <a:schemeClr val="bg2">
                    <a:lumMod val="90000"/>
                  </a:schemeClr>
                </a:solidFill>
              </a:rPr>
              <a:t>Self-Driving Cars</a:t>
            </a:r>
            <a:endParaRPr lang="en-US" sz="2400" dirty="0">
              <a:solidFill>
                <a:schemeClr val="bg2">
                  <a:lumMod val="90000"/>
                </a:schemeClr>
              </a:solidFill>
            </a:endParaRPr>
          </a:p>
        </p:txBody>
      </p:sp>
      <p:sp>
        <p:nvSpPr>
          <p:cNvPr id="26" name="Title 1"/>
          <p:cNvSpPr txBox="1">
            <a:spLocks/>
          </p:cNvSpPr>
          <p:nvPr/>
        </p:nvSpPr>
        <p:spPr>
          <a:xfrm>
            <a:off x="7162800" y="1143000"/>
            <a:ext cx="15240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Relatively Open World</a:t>
            </a:r>
            <a:endParaRPr lang="en-US" sz="1600" dirty="0">
              <a:solidFill>
                <a:schemeClr val="bg2">
                  <a:lumMod val="90000"/>
                </a:schemeClr>
              </a:solidFill>
            </a:endParaRPr>
          </a:p>
        </p:txBody>
      </p:sp>
      <p:sp>
        <p:nvSpPr>
          <p:cNvPr id="27" name="Title 1"/>
          <p:cNvSpPr txBox="1">
            <a:spLocks/>
          </p:cNvSpPr>
          <p:nvPr/>
        </p:nvSpPr>
        <p:spPr>
          <a:xfrm>
            <a:off x="7162800" y="1752600"/>
            <a:ext cx="2667000" cy="762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Static rules</a:t>
            </a:r>
          </a:p>
          <a:p>
            <a:r>
              <a:rPr lang="en-US" sz="1200" dirty="0" smtClean="0">
                <a:solidFill>
                  <a:schemeClr val="bg2">
                    <a:lumMod val="90000"/>
                  </a:schemeClr>
                </a:solidFill>
              </a:rPr>
              <a:t>(for decades)</a:t>
            </a:r>
            <a:endParaRPr lang="en-US" sz="1200" dirty="0">
              <a:solidFill>
                <a:schemeClr val="bg2">
                  <a:lumMod val="90000"/>
                </a:schemeClr>
              </a:solidFill>
            </a:endParaRPr>
          </a:p>
        </p:txBody>
      </p:sp>
      <p:sp>
        <p:nvSpPr>
          <p:cNvPr id="28" name="Title 1"/>
          <p:cNvSpPr txBox="1">
            <a:spLocks/>
          </p:cNvSpPr>
          <p:nvPr/>
        </p:nvSpPr>
        <p:spPr>
          <a:xfrm>
            <a:off x="7162800" y="4114800"/>
            <a:ext cx="18288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Experiments are relatively in- expensive, but errors can kill!</a:t>
            </a:r>
            <a:endParaRPr lang="en-US" sz="1200" dirty="0">
              <a:solidFill>
                <a:schemeClr val="bg2">
                  <a:lumMod val="90000"/>
                </a:schemeClr>
              </a:solidFill>
            </a:endParaRPr>
          </a:p>
        </p:txBody>
      </p:sp>
      <p:sp>
        <p:nvSpPr>
          <p:cNvPr id="29" name="Title 1"/>
          <p:cNvSpPr txBox="1">
            <a:spLocks/>
          </p:cNvSpPr>
          <p:nvPr/>
        </p:nvSpPr>
        <p:spPr>
          <a:xfrm>
            <a:off x="7162800" y="2819400"/>
            <a:ext cx="31242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Simulation isn’t</a:t>
            </a:r>
          </a:p>
          <a:p>
            <a:r>
              <a:rPr lang="en-US" sz="1600" dirty="0" smtClean="0">
                <a:solidFill>
                  <a:schemeClr val="bg2">
                    <a:lumMod val="90000"/>
                  </a:schemeClr>
                </a:solidFill>
              </a:rPr>
              <a:t>easy but</a:t>
            </a:r>
          </a:p>
          <a:p>
            <a:r>
              <a:rPr lang="en-US" sz="1600" dirty="0" smtClean="0">
                <a:solidFill>
                  <a:schemeClr val="bg2">
                    <a:lumMod val="90000"/>
                  </a:schemeClr>
                </a:solidFill>
              </a:rPr>
              <a:t>is possible</a:t>
            </a:r>
            <a:endParaRPr lang="en-US" sz="1200" dirty="0">
              <a:solidFill>
                <a:schemeClr val="bg2">
                  <a:lumMod val="90000"/>
                </a:schemeClr>
              </a:solidFill>
            </a:endParaRPr>
          </a:p>
        </p:txBody>
      </p:sp>
      <p:sp>
        <p:nvSpPr>
          <p:cNvPr id="30" name="Title 1"/>
          <p:cNvSpPr txBox="1">
            <a:spLocks/>
          </p:cNvSpPr>
          <p:nvPr/>
        </p:nvSpPr>
        <p:spPr>
          <a:xfrm>
            <a:off x="7162800" y="6096000"/>
            <a:ext cx="31242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Data is plentiful</a:t>
            </a:r>
            <a:endParaRPr lang="en-US" sz="1200" dirty="0">
              <a:solidFill>
                <a:schemeClr val="bg2">
                  <a:lumMod val="90000"/>
                </a:schemeClr>
              </a:solidFill>
            </a:endParaRPr>
          </a:p>
        </p:txBody>
      </p:sp>
      <p:sp>
        <p:nvSpPr>
          <p:cNvPr id="31" name="Title 1"/>
          <p:cNvSpPr txBox="1">
            <a:spLocks/>
          </p:cNvSpPr>
          <p:nvPr/>
        </p:nvSpPr>
        <p:spPr>
          <a:xfrm>
            <a:off x="7162800" y="5334000"/>
            <a:ext cx="2286000" cy="3810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600" dirty="0" smtClean="0">
                <a:solidFill>
                  <a:schemeClr val="bg2">
                    <a:lumMod val="90000"/>
                  </a:schemeClr>
                </a:solidFill>
              </a:rPr>
              <a:t>Feedback is instantaneous and near perfect</a:t>
            </a:r>
            <a:endParaRPr lang="en-US" sz="1200" dirty="0">
              <a:solidFill>
                <a:schemeClr val="bg2">
                  <a:lumMod val="90000"/>
                </a:schemeClr>
              </a:solidFill>
            </a:endParaRPr>
          </a:p>
        </p:txBody>
      </p:sp>
    </p:spTree>
    <p:extLst>
      <p:ext uri="{BB962C8B-B14F-4D97-AF65-F5344CB8AC3E}">
        <p14:creationId xmlns:p14="http://schemas.microsoft.com/office/powerpoint/2010/main" val="401094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2000" y="1447800"/>
            <a:ext cx="7696200" cy="4297363"/>
          </a:xfrm>
          <a:prstGeom prst="rect">
            <a:avLst/>
          </a:prstGeom>
          <a:ln>
            <a:noFill/>
          </a:ln>
          <a:effectLst>
            <a:outerShdw blurRad="190500" algn="tl" rotWithShape="0">
              <a:srgbClr val="000000">
                <a:alpha val="70000"/>
              </a:srgbClr>
            </a:outerShdw>
          </a:effectLst>
        </p:spPr>
      </p:pic>
      <p:sp>
        <p:nvSpPr>
          <p:cNvPr id="4" name="Title 1"/>
          <p:cNvSpPr txBox="1">
            <a:spLocks/>
          </p:cNvSpPr>
          <p:nvPr/>
        </p:nvSpPr>
        <p:spPr>
          <a:xfrm>
            <a:off x="1557871" y="5080793"/>
            <a:ext cx="13366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Patient</a:t>
            </a:r>
            <a:br>
              <a:rPr lang="en-US" sz="1800" dirty="0" smtClean="0">
                <a:solidFill>
                  <a:srgbClr val="800000"/>
                </a:solidFill>
                <a:latin typeface="Myriad Pro Semibold" charset="0"/>
                <a:ea typeface="ヒラギノ角ゴ ProN W6" charset="0"/>
                <a:cs typeface="ヒラギノ角ゴ ProN W6" charset="0"/>
              </a:rPr>
            </a:br>
            <a:r>
              <a:rPr lang="en-US" sz="1800" dirty="0" smtClean="0">
                <a:solidFill>
                  <a:srgbClr val="800000"/>
                </a:solidFill>
                <a:latin typeface="Myriad Pro Semibold" charset="0"/>
                <a:ea typeface="ヒラギノ角ゴ ProN W6" charset="0"/>
                <a:cs typeface="ヒラギノ角ゴ ProN W6" charset="0"/>
              </a:rPr>
              <a:t>Preferences</a:t>
            </a:r>
            <a:endParaRPr lang="en-US" sz="1800" dirty="0">
              <a:solidFill>
                <a:srgbClr val="800000"/>
              </a:solidFill>
              <a:latin typeface="Myriad Pro Semibold" charset="0"/>
              <a:ea typeface="ヒラギノ角ゴ ProN W6" charset="0"/>
              <a:cs typeface="ヒラギノ角ゴ ProN W6" charset="0"/>
            </a:endParaRPr>
          </a:p>
        </p:txBody>
      </p:sp>
      <p:sp>
        <p:nvSpPr>
          <p:cNvPr id="5" name="Title 1"/>
          <p:cNvSpPr txBox="1">
            <a:spLocks/>
          </p:cNvSpPr>
          <p:nvPr/>
        </p:nvSpPr>
        <p:spPr>
          <a:xfrm>
            <a:off x="1371600" y="6096000"/>
            <a:ext cx="1295400"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Treatment</a:t>
            </a:r>
          </a:p>
          <a:p>
            <a:r>
              <a:rPr lang="en-US" sz="1800" dirty="0" smtClean="0">
                <a:solidFill>
                  <a:srgbClr val="800000"/>
                </a:solidFill>
                <a:latin typeface="Myriad Pro Semibold" charset="0"/>
                <a:ea typeface="ヒラギノ角ゴ ProN W6" charset="0"/>
                <a:cs typeface="ヒラギノ角ゴ ProN W6" charset="0"/>
              </a:rPr>
              <a:t>History</a:t>
            </a:r>
            <a:endParaRPr lang="en-US" sz="1800" dirty="0">
              <a:solidFill>
                <a:srgbClr val="800000"/>
              </a:solidFill>
              <a:latin typeface="Myriad Pro Semibold" charset="0"/>
              <a:ea typeface="ヒラギノ角ゴ ProN W6" charset="0"/>
              <a:cs typeface="ヒラギノ角ゴ ProN W6" charset="0"/>
            </a:endParaRPr>
          </a:p>
        </p:txBody>
      </p:sp>
      <p:sp>
        <p:nvSpPr>
          <p:cNvPr id="6" name="Title 1"/>
          <p:cNvSpPr txBox="1">
            <a:spLocks/>
          </p:cNvSpPr>
          <p:nvPr/>
        </p:nvSpPr>
        <p:spPr>
          <a:xfrm>
            <a:off x="6324600" y="1472406"/>
            <a:ext cx="1365249"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Guidelines</a:t>
            </a:r>
            <a:endParaRPr lang="en-US" sz="1800" dirty="0">
              <a:solidFill>
                <a:srgbClr val="800000"/>
              </a:solidFill>
              <a:latin typeface="Myriad Pro Semibold" charset="0"/>
              <a:ea typeface="ヒラギノ角ゴ ProN W6" charset="0"/>
              <a:cs typeface="ヒラギノ角ゴ ProN W6" charset="0"/>
            </a:endParaRPr>
          </a:p>
        </p:txBody>
      </p:sp>
      <p:sp>
        <p:nvSpPr>
          <p:cNvPr id="7" name="Title 1"/>
          <p:cNvSpPr txBox="1">
            <a:spLocks/>
          </p:cNvSpPr>
          <p:nvPr/>
        </p:nvSpPr>
        <p:spPr>
          <a:xfrm>
            <a:off x="644525" y="908051"/>
            <a:ext cx="13366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Clinical</a:t>
            </a:r>
          </a:p>
          <a:p>
            <a:r>
              <a:rPr lang="en-US" sz="1800" dirty="0" smtClean="0">
                <a:solidFill>
                  <a:srgbClr val="800000"/>
                </a:solidFill>
                <a:latin typeface="Myriad Pro Semibold" charset="0"/>
                <a:ea typeface="ヒラギノ角ゴ ProN W6" charset="0"/>
                <a:cs typeface="ヒラギノ角ゴ ProN W6" charset="0"/>
              </a:rPr>
              <a:t>History</a:t>
            </a:r>
            <a:endParaRPr lang="en-US" sz="1800" dirty="0">
              <a:solidFill>
                <a:srgbClr val="800000"/>
              </a:solidFill>
              <a:latin typeface="Myriad Pro Semibold" charset="0"/>
              <a:ea typeface="ヒラギノ角ゴ ProN W6" charset="0"/>
              <a:cs typeface="ヒラギノ角ゴ ProN W6" charset="0"/>
            </a:endParaRPr>
          </a:p>
        </p:txBody>
      </p:sp>
      <p:sp>
        <p:nvSpPr>
          <p:cNvPr id="8" name="Title 1"/>
          <p:cNvSpPr txBox="1">
            <a:spLocks/>
          </p:cNvSpPr>
          <p:nvPr/>
        </p:nvSpPr>
        <p:spPr>
          <a:xfrm>
            <a:off x="6248400" y="899584"/>
            <a:ext cx="193992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Drug Availability</a:t>
            </a:r>
            <a:br>
              <a:rPr lang="en-US" sz="1800" dirty="0" smtClean="0">
                <a:solidFill>
                  <a:srgbClr val="800000"/>
                </a:solidFill>
                <a:latin typeface="Myriad Pro Semibold" charset="0"/>
                <a:ea typeface="ヒラギノ角ゴ ProN W6" charset="0"/>
                <a:cs typeface="ヒラギノ角ゴ ProN W6" charset="0"/>
              </a:rPr>
            </a:br>
            <a:r>
              <a:rPr lang="en-US" sz="1800" dirty="0" smtClean="0">
                <a:solidFill>
                  <a:srgbClr val="800000"/>
                </a:solidFill>
                <a:latin typeface="Myriad Pro Semibold" charset="0"/>
                <a:ea typeface="ヒラギノ角ゴ ProN W6" charset="0"/>
                <a:cs typeface="ヒラギノ角ゴ ProN W6" charset="0"/>
              </a:rPr>
              <a:t>and Affordability</a:t>
            </a:r>
            <a:endParaRPr lang="en-US" sz="1800" dirty="0">
              <a:solidFill>
                <a:srgbClr val="800000"/>
              </a:solidFill>
              <a:latin typeface="Myriad Pro Semibold" charset="0"/>
              <a:ea typeface="ヒラギノ角ゴ ProN W6" charset="0"/>
              <a:cs typeface="ヒラギノ角ゴ ProN W6" charset="0"/>
            </a:endParaRPr>
          </a:p>
        </p:txBody>
      </p:sp>
      <p:sp>
        <p:nvSpPr>
          <p:cNvPr id="9" name="Title 1"/>
          <p:cNvSpPr txBox="1">
            <a:spLocks/>
          </p:cNvSpPr>
          <p:nvPr/>
        </p:nvSpPr>
        <p:spPr>
          <a:xfrm>
            <a:off x="3505200" y="2030413"/>
            <a:ext cx="193992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Disease Model Predictions</a:t>
            </a:r>
            <a:endParaRPr lang="en-US" sz="1800" dirty="0">
              <a:solidFill>
                <a:srgbClr val="800000"/>
              </a:solidFill>
              <a:latin typeface="Myriad Pro Semibold" charset="0"/>
              <a:ea typeface="ヒラギノ角ゴ ProN W6" charset="0"/>
              <a:cs typeface="ヒラギノ角ゴ ProN W6" charset="0"/>
            </a:endParaRPr>
          </a:p>
        </p:txBody>
      </p:sp>
      <p:sp>
        <p:nvSpPr>
          <p:cNvPr id="10" name="Title 1"/>
          <p:cNvSpPr txBox="1">
            <a:spLocks/>
          </p:cNvSpPr>
          <p:nvPr/>
        </p:nvSpPr>
        <p:spPr>
          <a:xfrm>
            <a:off x="6400800" y="5992813"/>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Tumor Availability for Testing</a:t>
            </a:r>
            <a:endParaRPr lang="en-US" sz="1800" dirty="0">
              <a:solidFill>
                <a:srgbClr val="800000"/>
              </a:solidFill>
              <a:latin typeface="Myriad Pro Semibold" charset="0"/>
              <a:ea typeface="ヒラギノ角ゴ ProN W6" charset="0"/>
              <a:cs typeface="ヒラギノ角ゴ ProN W6" charset="0"/>
            </a:endParaRPr>
          </a:p>
        </p:txBody>
      </p:sp>
      <p:sp>
        <p:nvSpPr>
          <p:cNvPr id="11" name="Title 1"/>
          <p:cNvSpPr txBox="1">
            <a:spLocks/>
          </p:cNvSpPr>
          <p:nvPr/>
        </p:nvSpPr>
        <p:spPr>
          <a:xfrm>
            <a:off x="5867400" y="5284786"/>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Patient Education</a:t>
            </a:r>
            <a:endParaRPr lang="en-US" sz="1800" dirty="0">
              <a:solidFill>
                <a:srgbClr val="800000"/>
              </a:solidFill>
              <a:latin typeface="Myriad Pro Semibold" charset="0"/>
              <a:ea typeface="ヒラギノ角ゴ ProN W6" charset="0"/>
              <a:cs typeface="ヒラギノ角ゴ ProN W6" charset="0"/>
            </a:endParaRPr>
          </a:p>
        </p:txBody>
      </p:sp>
      <p:sp>
        <p:nvSpPr>
          <p:cNvPr id="13" name="Title 1"/>
          <p:cNvSpPr txBox="1">
            <a:spLocks/>
          </p:cNvSpPr>
          <p:nvPr/>
        </p:nvSpPr>
        <p:spPr>
          <a:xfrm>
            <a:off x="3581400" y="4876800"/>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Shared Decision</a:t>
            </a:r>
          </a:p>
          <a:p>
            <a:r>
              <a:rPr lang="en-US" sz="1800" dirty="0" smtClean="0">
                <a:solidFill>
                  <a:srgbClr val="800000"/>
                </a:solidFill>
                <a:latin typeface="Myriad Pro Semibold" charset="0"/>
                <a:ea typeface="ヒラギノ角ゴ ProN W6" charset="0"/>
                <a:cs typeface="ヒラギノ角ゴ ProN W6" charset="0"/>
              </a:rPr>
              <a:t>Making</a:t>
            </a:r>
            <a:endParaRPr lang="en-US" sz="1800" dirty="0">
              <a:solidFill>
                <a:srgbClr val="800000"/>
              </a:solidFill>
              <a:latin typeface="Myriad Pro Semibold" charset="0"/>
              <a:ea typeface="ヒラギノ角ゴ ProN W6" charset="0"/>
              <a:cs typeface="ヒラギノ角ゴ ProN W6" charset="0"/>
            </a:endParaRPr>
          </a:p>
        </p:txBody>
      </p:sp>
      <p:sp>
        <p:nvSpPr>
          <p:cNvPr id="14" name="Title 1"/>
          <p:cNvSpPr txBox="1">
            <a:spLocks/>
          </p:cNvSpPr>
          <p:nvPr/>
        </p:nvSpPr>
        <p:spPr>
          <a:xfrm>
            <a:off x="3709458" y="1039813"/>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Trial Practicalities</a:t>
            </a:r>
            <a:endParaRPr lang="en-US" sz="1800" dirty="0">
              <a:solidFill>
                <a:srgbClr val="800000"/>
              </a:solidFill>
              <a:latin typeface="Myriad Pro Semibold" charset="0"/>
              <a:ea typeface="ヒラギノ角ゴ ProN W6" charset="0"/>
              <a:cs typeface="ヒラギノ角ゴ ProN W6" charset="0"/>
            </a:endParaRPr>
          </a:p>
        </p:txBody>
      </p:sp>
      <p:sp>
        <p:nvSpPr>
          <p:cNvPr id="15" name="Title 1"/>
          <p:cNvSpPr txBox="1">
            <a:spLocks/>
          </p:cNvSpPr>
          <p:nvPr/>
        </p:nvSpPr>
        <p:spPr>
          <a:xfrm>
            <a:off x="1066800" y="1649413"/>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Dosing and Sequencing Details</a:t>
            </a:r>
            <a:endParaRPr lang="en-US" sz="1800" dirty="0">
              <a:solidFill>
                <a:srgbClr val="800000"/>
              </a:solidFill>
              <a:latin typeface="Myriad Pro Semibold" charset="0"/>
              <a:ea typeface="ヒラギノ角ゴ ProN W6" charset="0"/>
              <a:cs typeface="ヒラギノ角ゴ ProN W6" charset="0"/>
            </a:endParaRPr>
          </a:p>
        </p:txBody>
      </p:sp>
      <p:sp>
        <p:nvSpPr>
          <p:cNvPr id="16" name="Title 1"/>
          <p:cNvSpPr txBox="1">
            <a:spLocks/>
          </p:cNvSpPr>
          <p:nvPr/>
        </p:nvSpPr>
        <p:spPr>
          <a:xfrm>
            <a:off x="3735916" y="6214532"/>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Financial</a:t>
            </a:r>
            <a:br>
              <a:rPr lang="en-US" sz="1800" dirty="0" smtClean="0">
                <a:solidFill>
                  <a:srgbClr val="800000"/>
                </a:solidFill>
                <a:latin typeface="Myriad Pro Semibold" charset="0"/>
                <a:ea typeface="ヒラギノ角ゴ ProN W6" charset="0"/>
                <a:cs typeface="ヒラギノ角ゴ ProN W6" charset="0"/>
              </a:rPr>
            </a:br>
            <a:r>
              <a:rPr lang="en-US" sz="1800" dirty="0" smtClean="0">
                <a:solidFill>
                  <a:srgbClr val="800000"/>
                </a:solidFill>
                <a:latin typeface="Myriad Pro Semibold" charset="0"/>
                <a:ea typeface="ヒラギノ角ゴ ProN W6" charset="0"/>
                <a:cs typeface="ヒラギノ角ゴ ProN W6" charset="0"/>
              </a:rPr>
              <a:t>Considerations</a:t>
            </a:r>
            <a:endParaRPr lang="en-US" sz="1800" dirty="0">
              <a:solidFill>
                <a:srgbClr val="800000"/>
              </a:solidFill>
              <a:latin typeface="Myriad Pro Semibold" charset="0"/>
              <a:ea typeface="ヒラギノ角ゴ ProN W6" charset="0"/>
              <a:cs typeface="ヒラギノ角ゴ ProN W6" charset="0"/>
            </a:endParaRPr>
          </a:p>
        </p:txBody>
      </p:sp>
      <p:sp>
        <p:nvSpPr>
          <p:cNvPr id="17" name="Title 2"/>
          <p:cNvSpPr txBox="1">
            <a:spLocks/>
          </p:cNvSpPr>
          <p:nvPr/>
        </p:nvSpPr>
        <p:spPr>
          <a:xfrm>
            <a:off x="644525" y="79375"/>
            <a:ext cx="7813675" cy="758825"/>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smtClean="0">
                <a:latin typeface="Myriad Pro Semibold" charset="0"/>
                <a:ea typeface="ヒラギノ角ゴ ProN W6" charset="0"/>
                <a:cs typeface="ヒラギノ角ゴ ProN W6" charset="0"/>
              </a:rPr>
              <a:t>Precision Oncology: Target Treatments to Patients</a:t>
            </a:r>
            <a:br>
              <a:rPr lang="en-US" sz="2400" smtClean="0">
                <a:latin typeface="Myriad Pro Semibold" charset="0"/>
                <a:ea typeface="ヒラギノ角ゴ ProN W6" charset="0"/>
                <a:cs typeface="ヒラギノ角ゴ ProN W6" charset="0"/>
              </a:rPr>
            </a:br>
            <a:r>
              <a:rPr lang="en-US" sz="2400" smtClean="0">
                <a:latin typeface="Myriad Pro Semibold" charset="0"/>
                <a:ea typeface="ヒラギノ角ゴ ProN W6" charset="0"/>
                <a:cs typeface="ヒラギノ角ゴ ProN W6" charset="0"/>
              </a:rPr>
              <a:t>	         Based on Molecular Disease Models (MDMs)</a:t>
            </a:r>
            <a:endParaRPr lang="en-US" sz="2400" dirty="0">
              <a:latin typeface="Myriad Pro Semibold" charset="0"/>
              <a:ea typeface="ヒラギノ角ゴ ProN W6" charset="0"/>
              <a:cs typeface="ヒラギノ角ゴ ProN W6" charset="0"/>
            </a:endParaRPr>
          </a:p>
        </p:txBody>
      </p:sp>
    </p:spTree>
    <p:extLst>
      <p:ext uri="{BB962C8B-B14F-4D97-AF65-F5344CB8AC3E}">
        <p14:creationId xmlns:p14="http://schemas.microsoft.com/office/powerpoint/2010/main" val="372602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dissolv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P spid="13" grpId="0"/>
      <p:bldP spid="14" grpId="0"/>
      <p:bldP spid="1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828800"/>
            <a:ext cx="8042276" cy="2209548"/>
          </a:xfrm>
        </p:spPr>
        <p:txBody>
          <a:bodyPr>
            <a:normAutofit fontScale="90000"/>
          </a:bodyPr>
          <a:lstStyle/>
          <a:p>
            <a:r>
              <a:rPr lang="en-US" sz="3000" dirty="0" smtClean="0"/>
              <a:t>Simon’s Nth Heuristic: </a:t>
            </a:r>
            <a:br>
              <a:rPr lang="en-US" sz="3000" dirty="0" smtClean="0"/>
            </a:br>
            <a:r>
              <a:rPr lang="en-US" sz="3000" dirty="0"/>
              <a:t/>
            </a:r>
            <a:br>
              <a:rPr lang="en-US" sz="3000" dirty="0"/>
            </a:br>
            <a:r>
              <a:rPr lang="en-US" sz="3000" dirty="0" smtClean="0"/>
              <a:t>		“Follow the Experts!”</a:t>
            </a:r>
            <a:br>
              <a:rPr lang="en-US" sz="3000" dirty="0" smtClean="0"/>
            </a:br>
            <a:r>
              <a:rPr lang="en-US" sz="3000" dirty="0"/>
              <a:t>                </a:t>
            </a:r>
            <a:br>
              <a:rPr lang="en-US" sz="3000" dirty="0"/>
            </a:br>
            <a:r>
              <a:rPr lang="en-US" sz="3000" dirty="0"/>
              <a:t>           </a:t>
            </a:r>
            <a:br>
              <a:rPr lang="en-US" sz="3000" dirty="0"/>
            </a:br>
            <a:endParaRPr lang="en-US" sz="2400" dirty="0"/>
          </a:p>
        </p:txBody>
      </p:sp>
    </p:spTree>
    <p:extLst>
      <p:ext uri="{BB962C8B-B14F-4D97-AF65-F5344CB8AC3E}">
        <p14:creationId xmlns:p14="http://schemas.microsoft.com/office/powerpoint/2010/main" val="38444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www.nhslocal.nhs.uk/sites/default/files/crukmig1000img12350_0.jpg">
            <a:hlinkClick r:id="rId3"/>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394036" y="1143000"/>
            <a:ext cx="565324" cy="6319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bwMode="auto">
          <a:xfrm rot="16200000">
            <a:off x="6364206" y="1156629"/>
            <a:ext cx="583623" cy="708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rcRect/>
          <a:stretch/>
        </p:blipFill>
        <p:spPr bwMode="auto">
          <a:xfrm rot="16200000">
            <a:off x="5416338" y="984463"/>
            <a:ext cx="647704" cy="659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Up Arrow 42"/>
          <p:cNvSpPr>
            <a:spLocks/>
          </p:cNvSpPr>
          <p:nvPr/>
        </p:nvSpPr>
        <p:spPr bwMode="auto">
          <a:xfrm rot="5400000">
            <a:off x="1457354" y="5086819"/>
            <a:ext cx="514119" cy="3180642"/>
          </a:xfrm>
          <a:prstGeom prst="upArrow">
            <a:avLst/>
          </a:prstGeom>
          <a:solidFill>
            <a:schemeClr val="bg1">
              <a:lumMod val="8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4200">
              <a:solidFill>
                <a:srgbClr val="000000"/>
              </a:solidFill>
              <a:latin typeface="GillSans" charset="0"/>
              <a:sym typeface="GillSans" charset="0"/>
            </a:endParaRPr>
          </a:p>
        </p:txBody>
      </p:sp>
      <p:pic>
        <p:nvPicPr>
          <p:cNvPr id="25" name="Picture 2"/>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a:stretch/>
        </p:blipFill>
        <p:spPr bwMode="auto">
          <a:xfrm rot="16200000">
            <a:off x="551106" y="3411296"/>
            <a:ext cx="628296" cy="968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858000" y="1996060"/>
            <a:ext cx="1010412"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l="-7244"/>
          <a:stretch/>
        </p:blipFill>
        <p:spPr bwMode="auto">
          <a:xfrm>
            <a:off x="7631049" y="1981200"/>
            <a:ext cx="1055751" cy="1211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ircular Arrow 3"/>
          <p:cNvSpPr/>
          <p:nvPr/>
        </p:nvSpPr>
        <p:spPr>
          <a:xfrm>
            <a:off x="1714414" y="1107430"/>
            <a:ext cx="5334170" cy="5334170"/>
          </a:xfrm>
          <a:prstGeom prst="circularArrow">
            <a:avLst>
              <a:gd name="adj1" fmla="val 5544"/>
              <a:gd name="adj2" fmla="val 330680"/>
              <a:gd name="adj3" fmla="val 14517147"/>
              <a:gd name="adj4" fmla="val 16949449"/>
              <a:gd name="adj5" fmla="val 5757"/>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Freeform 9"/>
          <p:cNvSpPr/>
          <p:nvPr/>
        </p:nvSpPr>
        <p:spPr>
          <a:xfrm>
            <a:off x="5330400" y="2000715"/>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50271"/>
              <a:satOff val="-6141"/>
              <a:lumOff val="6685"/>
              <a:alphaOff val="0"/>
            </a:schemeClr>
          </a:fillRef>
          <a:effectRef idx="1">
            <a:schemeClr val="accent2">
              <a:shade val="80000"/>
              <a:hueOff val="50271"/>
              <a:satOff val="-6141"/>
              <a:lumOff val="6685"/>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Sequence</a:t>
            </a:r>
            <a:endParaRPr lang="en-US" sz="2200" dirty="0">
              <a:solidFill>
                <a:prstClr val="white"/>
              </a:solidFill>
              <a:latin typeface="Arial Rounded MT Bold"/>
              <a:cs typeface="Arial Rounded MT Bold"/>
            </a:endParaRPr>
          </a:p>
        </p:txBody>
      </p:sp>
      <p:sp>
        <p:nvSpPr>
          <p:cNvPr id="12" name="Freeform 11"/>
          <p:cNvSpPr/>
          <p:nvPr/>
        </p:nvSpPr>
        <p:spPr>
          <a:xfrm>
            <a:off x="4800600" y="533400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150813"/>
              <a:satOff val="-18423"/>
              <a:lumOff val="20054"/>
              <a:alphaOff val="0"/>
            </a:schemeClr>
          </a:fillRef>
          <a:effectRef idx="1">
            <a:schemeClr val="accent2">
              <a:shade val="80000"/>
              <a:hueOff val="150813"/>
              <a:satOff val="-18423"/>
              <a:lumOff val="2005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smtClean="0">
                <a:solidFill>
                  <a:prstClr val="white"/>
                </a:solidFill>
                <a:latin typeface="Arial Rounded MT Bold"/>
                <a:cs typeface="Arial Rounded MT Bold"/>
              </a:rPr>
              <a:t>Target</a:t>
            </a:r>
            <a:endParaRPr lang="en-US" sz="2200" dirty="0" smtClean="0">
              <a:solidFill>
                <a:prstClr val="white"/>
              </a:solidFill>
              <a:latin typeface="Arial Rounded MT Bold"/>
              <a:cs typeface="Arial Rounded MT Bold"/>
            </a:endParaRPr>
          </a:p>
        </p:txBody>
      </p:sp>
      <p:sp>
        <p:nvSpPr>
          <p:cNvPr id="14" name="Freeform 13"/>
          <p:cNvSpPr/>
          <p:nvPr/>
        </p:nvSpPr>
        <p:spPr>
          <a:xfrm>
            <a:off x="2565014" y="5468401"/>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201085"/>
              <a:satOff val="-24565"/>
              <a:lumOff val="26739"/>
              <a:alphaOff val="0"/>
            </a:schemeClr>
          </a:fillRef>
          <a:effectRef idx="1">
            <a:schemeClr val="accent2">
              <a:shade val="80000"/>
              <a:hueOff val="201085"/>
              <a:satOff val="-24565"/>
              <a:lumOff val="26739"/>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Test</a:t>
            </a:r>
          </a:p>
        </p:txBody>
      </p:sp>
      <p:sp>
        <p:nvSpPr>
          <p:cNvPr id="27" name="Freeform 26"/>
          <p:cNvSpPr/>
          <p:nvPr/>
        </p:nvSpPr>
        <p:spPr>
          <a:xfrm>
            <a:off x="1334301" y="3925135"/>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251356"/>
              <a:satOff val="-30706"/>
              <a:lumOff val="33424"/>
              <a:alphaOff val="0"/>
            </a:schemeClr>
          </a:fillRef>
          <a:effectRef idx="1">
            <a:schemeClr val="accent2">
              <a:shade val="80000"/>
              <a:hueOff val="251356"/>
              <a:satOff val="-30706"/>
              <a:lumOff val="3342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Treat</a:t>
            </a:r>
          </a:p>
        </p:txBody>
      </p:sp>
      <p:sp>
        <p:nvSpPr>
          <p:cNvPr id="28" name="Freeform 27"/>
          <p:cNvSpPr/>
          <p:nvPr/>
        </p:nvSpPr>
        <p:spPr>
          <a:xfrm>
            <a:off x="1773537" y="2000715"/>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301627"/>
              <a:satOff val="-36847"/>
              <a:lumOff val="40109"/>
              <a:alphaOff val="0"/>
            </a:schemeClr>
          </a:fillRef>
          <a:effectRef idx="1">
            <a:schemeClr val="accent2">
              <a:shade val="80000"/>
              <a:hueOff val="301627"/>
              <a:satOff val="-36847"/>
              <a:lumOff val="40109"/>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Monitor</a:t>
            </a:r>
          </a:p>
        </p:txBody>
      </p:sp>
      <p:pic>
        <p:nvPicPr>
          <p:cNvPr id="6" name="patient_male.png"/>
          <p:cNvPicPr>
            <a:picLocks noChangeAspect="1"/>
          </p:cNvPicPr>
          <p:nvPr/>
        </p:nvPicPr>
        <p:blipFill>
          <a:blip r:embed="rId13" r:link="rId14" cstate="print">
            <a:extLst>
              <a:ext uri="{28A0092B-C50C-407E-A947-70E740481C1C}">
                <a14:useLocalDpi xmlns:a14="http://schemas.microsoft.com/office/drawing/2010/main"/>
              </a:ext>
            </a:extLst>
          </a:blip>
          <a:stretch>
            <a:fillRect/>
          </a:stretch>
        </p:blipFill>
        <p:spPr>
          <a:xfrm>
            <a:off x="4297755" y="2743200"/>
            <a:ext cx="548490" cy="1990529"/>
          </a:xfrm>
          <a:prstGeom prst="rect">
            <a:avLst/>
          </a:prstGeom>
          <a:noFill/>
          <a:ln>
            <a:noFill/>
          </a:ln>
        </p:spPr>
      </p:pic>
      <p:sp>
        <p:nvSpPr>
          <p:cNvPr id="17" name="Text Box 4"/>
          <p:cNvSpPr txBox="1">
            <a:spLocks noChangeArrowheads="1"/>
          </p:cNvSpPr>
          <p:nvPr/>
        </p:nvSpPr>
        <p:spPr bwMode="auto">
          <a:xfrm>
            <a:off x="2272551" y="6555277"/>
            <a:ext cx="931779" cy="218804"/>
          </a:xfrm>
          <a:prstGeom prst="rect">
            <a:avLst/>
          </a:prstGeom>
          <a:noFill/>
          <a:ln w="9525">
            <a:noFill/>
            <a:miter lim="800000"/>
            <a:headEnd/>
            <a:tailEnd/>
          </a:ln>
        </p:spPr>
        <p:txBody>
          <a:bodyPr wrap="square" lIns="64288" tIns="32144" rIns="64288" bIns="32144">
            <a:prstTxWarp prst="textNoShape">
              <a:avLst/>
            </a:prstTxWarp>
            <a:spAutoFit/>
          </a:bodyPr>
          <a:lstStyle/>
          <a:p>
            <a:pPr algn="ctr" defTabSz="452438" eaLnBrk="0" fontAlgn="base" hangingPunct="0">
              <a:lnSpc>
                <a:spcPct val="80000"/>
              </a:lnSpc>
              <a:spcBef>
                <a:spcPct val="0"/>
              </a:spcBef>
              <a:spcAft>
                <a:spcPct val="0"/>
              </a:spcAft>
            </a:pPr>
            <a:r>
              <a:rPr lang="en-US" sz="1200" dirty="0">
                <a:solidFill>
                  <a:srgbClr val="000000"/>
                </a:solidFill>
                <a:latin typeface="Arial Rounded MT Bold"/>
                <a:ea typeface="ＭＳ Ｐゴシック" charset="-128"/>
                <a:cs typeface="Arial Rounded MT Bold"/>
                <a:sym typeface="GillSans" charset="0"/>
              </a:rPr>
              <a:t>In </a:t>
            </a:r>
            <a:r>
              <a:rPr lang="en-US" sz="1200" dirty="0" err="1">
                <a:solidFill>
                  <a:srgbClr val="000000"/>
                </a:solidFill>
                <a:latin typeface="Arial Rounded MT Bold"/>
                <a:ea typeface="ＭＳ Ｐゴシック" charset="-128"/>
                <a:cs typeface="Arial Rounded MT Bold"/>
                <a:sym typeface="GillSans" charset="0"/>
              </a:rPr>
              <a:t>silico</a:t>
            </a:r>
            <a:endParaRPr lang="en-US" sz="1200" dirty="0">
              <a:solidFill>
                <a:srgbClr val="000000"/>
              </a:solidFill>
              <a:latin typeface="Arial Rounded MT Bold"/>
              <a:ea typeface="ＭＳ Ｐゴシック" charset="-128"/>
              <a:cs typeface="Arial Rounded MT Bold"/>
              <a:sym typeface="GillSans" charset="0"/>
            </a:endParaRPr>
          </a:p>
        </p:txBody>
      </p:sp>
      <p:sp>
        <p:nvSpPr>
          <p:cNvPr id="18" name="Text Box 4"/>
          <p:cNvSpPr txBox="1">
            <a:spLocks noChangeArrowheads="1"/>
          </p:cNvSpPr>
          <p:nvPr/>
        </p:nvSpPr>
        <p:spPr bwMode="auto">
          <a:xfrm>
            <a:off x="436235" y="6555274"/>
            <a:ext cx="1007638" cy="218804"/>
          </a:xfrm>
          <a:prstGeom prst="rect">
            <a:avLst/>
          </a:prstGeom>
          <a:noFill/>
          <a:ln w="9525">
            <a:noFill/>
            <a:miter lim="800000"/>
            <a:headEnd/>
            <a:tailEnd/>
          </a:ln>
        </p:spPr>
        <p:txBody>
          <a:bodyPr wrap="square" lIns="64288" tIns="32144" rIns="64288" bIns="32144">
            <a:prstTxWarp prst="textNoShape">
              <a:avLst/>
            </a:prstTxWarp>
            <a:spAutoFit/>
          </a:bodyPr>
          <a:lstStyle/>
          <a:p>
            <a:pPr algn="ctr" defTabSz="452438" eaLnBrk="0" fontAlgn="base" hangingPunct="0">
              <a:lnSpc>
                <a:spcPct val="80000"/>
              </a:lnSpc>
              <a:spcBef>
                <a:spcPct val="0"/>
              </a:spcBef>
              <a:spcAft>
                <a:spcPct val="0"/>
              </a:spcAft>
            </a:pPr>
            <a:r>
              <a:rPr lang="en-US" sz="1200" dirty="0">
                <a:solidFill>
                  <a:srgbClr val="000000"/>
                </a:solidFill>
                <a:latin typeface="Arial Rounded MT Bold"/>
                <a:ea typeface="ＭＳ Ｐゴシック" charset="-128"/>
                <a:cs typeface="Arial Rounded MT Bold"/>
                <a:sym typeface="GillSans" charset="0"/>
              </a:rPr>
              <a:t>In vivo</a:t>
            </a:r>
          </a:p>
        </p:txBody>
      </p:sp>
      <p:sp>
        <p:nvSpPr>
          <p:cNvPr id="19" name="Text Box 4"/>
          <p:cNvSpPr txBox="1">
            <a:spLocks noChangeArrowheads="1"/>
          </p:cNvSpPr>
          <p:nvPr/>
        </p:nvSpPr>
        <p:spPr bwMode="auto">
          <a:xfrm>
            <a:off x="1414134" y="6571129"/>
            <a:ext cx="934619" cy="218804"/>
          </a:xfrm>
          <a:prstGeom prst="rect">
            <a:avLst/>
          </a:prstGeom>
          <a:noFill/>
          <a:ln w="9525">
            <a:noFill/>
            <a:miter lim="800000"/>
            <a:headEnd/>
            <a:tailEnd/>
          </a:ln>
        </p:spPr>
        <p:txBody>
          <a:bodyPr wrap="square" lIns="64288" tIns="32144" rIns="64288" bIns="32144">
            <a:prstTxWarp prst="textNoShape">
              <a:avLst/>
            </a:prstTxWarp>
            <a:spAutoFit/>
          </a:bodyPr>
          <a:lstStyle/>
          <a:p>
            <a:pPr algn="ctr" defTabSz="452438" eaLnBrk="0" fontAlgn="base" hangingPunct="0">
              <a:lnSpc>
                <a:spcPct val="80000"/>
              </a:lnSpc>
              <a:spcBef>
                <a:spcPct val="0"/>
              </a:spcBef>
              <a:spcAft>
                <a:spcPct val="0"/>
              </a:spcAft>
            </a:pPr>
            <a:r>
              <a:rPr lang="en-US" sz="1200" dirty="0">
                <a:solidFill>
                  <a:srgbClr val="000000"/>
                </a:solidFill>
                <a:latin typeface="Arial Rounded MT Bold"/>
                <a:ea typeface="ＭＳ Ｐゴシック" charset="-128"/>
                <a:cs typeface="Arial Rounded MT Bold"/>
                <a:sym typeface="GillSans" charset="0"/>
              </a:rPr>
              <a:t>In vitro</a:t>
            </a:r>
          </a:p>
        </p:txBody>
      </p:sp>
      <p:grpSp>
        <p:nvGrpSpPr>
          <p:cNvPr id="20" name="Group 19"/>
          <p:cNvGrpSpPr/>
          <p:nvPr/>
        </p:nvGrpSpPr>
        <p:grpSpPr>
          <a:xfrm>
            <a:off x="436235" y="5885329"/>
            <a:ext cx="1059798" cy="761997"/>
            <a:chOff x="4361121" y="1096613"/>
            <a:chExt cx="1178053" cy="888813"/>
          </a:xfrm>
        </p:grpSpPr>
        <p:pic>
          <p:nvPicPr>
            <p:cNvPr id="21" name="Picture 20" descr="lab mouse.jpg"/>
            <p:cNvPicPr>
              <a:picLocks noChangeAspect="1"/>
            </p:cNvPicPr>
            <p:nvPr/>
          </p:nvPicPr>
          <p:blipFill rotWithShape="1">
            <a:blip r:embed="rId15" cstate="screen">
              <a:extLst>
                <a:ext uri="{BEBA8EAE-BF5A-486C-A8C5-ECC9F3942E4B}">
                  <a14:imgProps xmlns:a14="http://schemas.microsoft.com/office/drawing/2010/main">
                    <a14:imgLayer r:embed="rId16">
                      <a14:imgEffect>
                        <a14:backgroundRemoval t="9859" b="89437" l="5319" r="96809">
                          <a14:foregroundMark x1="5851" y1="56338" x2="5851" y2="56338"/>
                          <a14:foregroundMark x1="29255" y1="40141" x2="29255" y2="40141"/>
                          <a14:foregroundMark x1="37234" y1="32394" x2="37234" y2="32394"/>
                          <a14:foregroundMark x1="44681" y1="33099" x2="44681" y2="33099"/>
                          <a14:foregroundMark x1="85638" y1="56338" x2="85638" y2="56338"/>
                          <a14:foregroundMark x1="61170" y1="30986" x2="61170" y2="30986"/>
                          <a14:foregroundMark x1="66489" y1="34507" x2="66489" y2="34507"/>
                          <a14:backgroundMark x1="53723" y1="29577" x2="53723" y2="29577"/>
                        </a14:backgroundRemoval>
                      </a14:imgEffect>
                    </a14:imgLayer>
                  </a14:imgProps>
                </a:ext>
                <a:ext uri="{28A0092B-C50C-407E-A947-70E740481C1C}">
                  <a14:useLocalDpi xmlns:a14="http://schemas.microsoft.com/office/drawing/2010/main"/>
                </a:ext>
              </a:extLst>
            </a:blip>
            <a:srcRect/>
            <a:stretch/>
          </p:blipFill>
          <p:spPr>
            <a:xfrm>
              <a:off x="4361121" y="1096613"/>
              <a:ext cx="1178053" cy="888813"/>
            </a:xfrm>
            <a:prstGeom prst="rect">
              <a:avLst/>
            </a:prstGeom>
          </p:spPr>
        </p:pic>
        <p:sp>
          <p:nvSpPr>
            <p:cNvPr id="22" name="Arc 21"/>
            <p:cNvSpPr/>
            <p:nvPr/>
          </p:nvSpPr>
          <p:spPr>
            <a:xfrm flipV="1">
              <a:off x="4601113" y="1342082"/>
              <a:ext cx="423513" cy="36424"/>
            </a:xfrm>
            <a:prstGeom prst="arc">
              <a:avLst/>
            </a:prstGeom>
            <a:solidFill>
              <a:schemeClr val="tx1">
                <a:lumMod val="50000"/>
                <a:lumOff val="50000"/>
              </a:schemeClr>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grpSp>
      <p:pic>
        <p:nvPicPr>
          <p:cNvPr id="23" name="Picture 22" descr="microscope sketch.jpeg"/>
          <p:cNvPicPr>
            <a:picLocks noChangeAspect="1"/>
          </p:cNvPicPr>
          <p:nvPr/>
        </p:nvPicPr>
        <p:blipFill rotWithShape="1">
          <a:blip r:embed="rId17" cstate="screen">
            <a:extLst>
              <a:ext uri="{BEBA8EAE-BF5A-486C-A8C5-ECC9F3942E4B}">
                <a14:imgProps xmlns:a14="http://schemas.microsoft.com/office/drawing/2010/main">
                  <a14:imgLayer r:embed="rId18">
                    <a14:imgEffect>
                      <a14:backgroundRemoval t="5031" b="99371" l="8163" r="95918">
                        <a14:foregroundMark x1="33673" y1="20755" x2="33673" y2="20755"/>
                        <a14:foregroundMark x1="26531" y1="25157" x2="26531" y2="25157"/>
                        <a14:foregroundMark x1="31633" y1="56604" x2="31633" y2="56604"/>
                        <a14:foregroundMark x1="21429" y1="57862" x2="21429" y2="57862"/>
                        <a14:foregroundMark x1="20408" y1="81761" x2="20408" y2="81761"/>
                        <a14:backgroundMark x1="56122" y1="49057" x2="56122" y2="49057"/>
                        <a14:backgroundMark x1="34694" y1="51572" x2="34694" y2="51572"/>
                        <a14:backgroundMark x1="12245" y1="87421" x2="12245" y2="87421"/>
                      </a14:backgroundRemoval>
                    </a14:imgEffect>
                    <a14:imgEffect>
                      <a14:sharpenSoften amount="25000"/>
                    </a14:imgEffect>
                  </a14:imgLayer>
                </a14:imgProps>
              </a:ext>
              <a:ext uri="{28A0092B-C50C-407E-A947-70E740481C1C}">
                <a14:useLocalDpi xmlns:a14="http://schemas.microsoft.com/office/drawing/2010/main"/>
              </a:ext>
            </a:extLst>
          </a:blip>
          <a:srcRect/>
          <a:stretch/>
        </p:blipFill>
        <p:spPr>
          <a:xfrm>
            <a:off x="1579235" y="5732929"/>
            <a:ext cx="533400" cy="865156"/>
          </a:xfrm>
          <a:prstGeom prst="rect">
            <a:avLst/>
          </a:prstGeom>
        </p:spPr>
      </p:pic>
      <p:pic>
        <p:nvPicPr>
          <p:cNvPr id="24" name="Picture 23" descr="desktop-computer-sketch.jpg"/>
          <p:cNvPicPr>
            <a:picLocks noChangeAspect="1"/>
          </p:cNvPicPr>
          <p:nvPr/>
        </p:nvPicPr>
        <p:blipFill>
          <a:blip r:embed="rId19" cstate="screen">
            <a:extLst>
              <a:ext uri="{BEBA8EAE-BF5A-486C-A8C5-ECC9F3942E4B}">
                <a14:imgProps xmlns:a14="http://schemas.microsoft.com/office/drawing/2010/main">
                  <a14:imgLayer r:embed="rId20">
                    <a14:imgEffect>
                      <a14:backgroundRemoval t="3632" b="100000" l="1667" r="97333">
                        <a14:foregroundMark x1="23333" y1="82567" x2="23333" y2="82567"/>
                        <a14:foregroundMark x1="41167" y1="68765" x2="41167" y2="68765"/>
                        <a14:foregroundMark x1="31167" y1="69492" x2="31167" y2="69492"/>
                        <a14:foregroundMark x1="26167" y1="75061" x2="26167" y2="75061"/>
                        <a14:foregroundMark x1="46167" y1="69492" x2="46167" y2="69492"/>
                        <a14:foregroundMark x1="51167" y1="64649" x2="51167" y2="64649"/>
                        <a14:foregroundMark x1="20500" y1="9685" x2="20500" y2="9685"/>
                        <a14:foregroundMark x1="58333" y1="8959" x2="58333" y2="8959"/>
                        <a14:foregroundMark x1="18833" y1="55690" x2="18833" y2="55690"/>
                        <a14:foregroundMark x1="59500" y1="54964" x2="59500" y2="54964"/>
                        <a14:foregroundMark x1="60000" y1="30024" x2="60000" y2="30024"/>
                        <a14:foregroundMark x1="36167" y1="8232" x2="36167" y2="8232"/>
                        <a14:foregroundMark x1="21167" y1="27603" x2="21167" y2="27603"/>
                        <a14:foregroundMark x1="18833" y1="34867" x2="18833" y2="34867"/>
                        <a14:foregroundMark x1="18833" y1="50121" x2="18833" y2="50121"/>
                        <a14:foregroundMark x1="32167" y1="54964" x2="32167" y2="54964"/>
                        <a14:foregroundMark x1="36167" y1="38015" x2="36167" y2="38015"/>
                        <a14:foregroundMark x1="46667" y1="29056" x2="46667" y2="29056"/>
                        <a14:foregroundMark x1="49500" y1="16949" x2="49500" y2="16949"/>
                        <a14:foregroundMark x1="47333" y1="44552" x2="47333" y2="44552"/>
                        <a14:foregroundMark x1="31667" y1="21065" x2="31667" y2="21065"/>
                        <a14:foregroundMark x1="39500" y1="25182" x2="39500" y2="25182"/>
                        <a14:foregroundMark x1="71667" y1="21792" x2="71667" y2="21792"/>
                        <a14:foregroundMark x1="66667" y1="88862" x2="66667" y2="88862"/>
                        <a14:foregroundMark x1="13833" y1="76029" x2="13833" y2="76029"/>
                        <a14:foregroundMark x1="20000" y1="76755" x2="20000" y2="76755"/>
                      </a14:backgroundRemoval>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2196353" y="5885329"/>
            <a:ext cx="990600" cy="681863"/>
          </a:xfrm>
          <a:prstGeom prst="rect">
            <a:avLst/>
          </a:prstGeom>
        </p:spPr>
      </p:pic>
      <p:pic>
        <p:nvPicPr>
          <p:cNvPr id="26" name="Picture 2"/>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33400" y="4208316"/>
            <a:ext cx="704215" cy="885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4572000" y="762000"/>
            <a:ext cx="1981200" cy="276999"/>
          </a:xfrm>
          <a:prstGeom prst="rect">
            <a:avLst/>
          </a:prstGeom>
          <a:noFill/>
        </p:spPr>
        <p:txBody>
          <a:bodyPr wrap="square" rtlCol="0">
            <a:spAutoFit/>
          </a:bodyPr>
          <a:lstStyle/>
          <a:p>
            <a:pPr algn="ctr"/>
            <a:r>
              <a:rPr lang="en-US" sz="1200" dirty="0" smtClean="0">
                <a:solidFill>
                  <a:prstClr val="black"/>
                </a:solidFill>
                <a:latin typeface="Arial Rounded MT Bold"/>
                <a:cs typeface="Arial Rounded MT Bold"/>
              </a:rPr>
              <a:t>Normal skin cell</a:t>
            </a:r>
            <a:endParaRPr lang="en-US" sz="1200" dirty="0">
              <a:solidFill>
                <a:prstClr val="black"/>
              </a:solidFill>
              <a:latin typeface="Arial Rounded MT Bold"/>
              <a:cs typeface="Arial Rounded MT Bold"/>
            </a:endParaRPr>
          </a:p>
        </p:txBody>
      </p:sp>
      <p:sp>
        <p:nvSpPr>
          <p:cNvPr id="36" name="TextBox 35"/>
          <p:cNvSpPr txBox="1"/>
          <p:nvPr/>
        </p:nvSpPr>
        <p:spPr>
          <a:xfrm>
            <a:off x="533400" y="3352800"/>
            <a:ext cx="1066800" cy="276999"/>
          </a:xfrm>
          <a:prstGeom prst="rect">
            <a:avLst/>
          </a:prstGeom>
          <a:noFill/>
        </p:spPr>
        <p:txBody>
          <a:bodyPr wrap="square" rtlCol="0">
            <a:spAutoFit/>
          </a:bodyPr>
          <a:lstStyle/>
          <a:p>
            <a:pPr algn="ctr"/>
            <a:r>
              <a:rPr lang="en-US" sz="1200" dirty="0">
                <a:solidFill>
                  <a:prstClr val="black"/>
                </a:solidFill>
                <a:latin typeface="Arial Rounded MT Bold"/>
                <a:cs typeface="Arial Rounded MT Bold"/>
              </a:rPr>
              <a:t>Treated cell</a:t>
            </a:r>
          </a:p>
        </p:txBody>
      </p:sp>
      <p:sp>
        <p:nvSpPr>
          <p:cNvPr id="37" name="TextBox 36"/>
          <p:cNvSpPr txBox="1"/>
          <p:nvPr/>
        </p:nvSpPr>
        <p:spPr>
          <a:xfrm>
            <a:off x="1371600" y="838200"/>
            <a:ext cx="1066800" cy="276999"/>
          </a:xfrm>
          <a:prstGeom prst="rect">
            <a:avLst/>
          </a:prstGeom>
          <a:noFill/>
        </p:spPr>
        <p:txBody>
          <a:bodyPr wrap="square" rtlCol="0">
            <a:spAutoFit/>
          </a:bodyPr>
          <a:lstStyle/>
          <a:p>
            <a:pPr algn="ctr"/>
            <a:r>
              <a:rPr lang="en-US" sz="1200" dirty="0" smtClean="0">
                <a:solidFill>
                  <a:prstClr val="black"/>
                </a:solidFill>
                <a:latin typeface="Arial Rounded MT Bold"/>
                <a:cs typeface="Arial Rounded MT Bold"/>
              </a:rPr>
              <a:t>Scans</a:t>
            </a:r>
            <a:endParaRPr lang="en-US" sz="1200" dirty="0">
              <a:solidFill>
                <a:prstClr val="black"/>
              </a:solidFill>
              <a:latin typeface="Arial Rounded MT Bold"/>
              <a:cs typeface="Arial Rounded MT Bold"/>
            </a:endParaRPr>
          </a:p>
        </p:txBody>
      </p:sp>
      <p:sp>
        <p:nvSpPr>
          <p:cNvPr id="39" name="TextBox 38"/>
          <p:cNvSpPr txBox="1"/>
          <p:nvPr/>
        </p:nvSpPr>
        <p:spPr>
          <a:xfrm>
            <a:off x="3962400" y="4648200"/>
            <a:ext cx="1143000" cy="369332"/>
          </a:xfrm>
          <a:prstGeom prst="rect">
            <a:avLst/>
          </a:prstGeom>
          <a:noFill/>
        </p:spPr>
        <p:txBody>
          <a:bodyPr wrap="square" rtlCol="0">
            <a:spAutoFit/>
          </a:bodyPr>
          <a:lstStyle/>
          <a:p>
            <a:pPr algn="ctr"/>
            <a:r>
              <a:rPr lang="en-US" dirty="0">
                <a:solidFill>
                  <a:prstClr val="black"/>
                </a:solidFill>
                <a:latin typeface="Arial Rounded MT Bold"/>
                <a:cs typeface="Arial Rounded MT Bold"/>
              </a:rPr>
              <a:t>Patient</a:t>
            </a:r>
          </a:p>
        </p:txBody>
      </p:sp>
      <p:sp>
        <p:nvSpPr>
          <p:cNvPr id="40" name="Text Box 4"/>
          <p:cNvSpPr txBox="1">
            <a:spLocks noChangeArrowheads="1"/>
          </p:cNvSpPr>
          <p:nvPr/>
        </p:nvSpPr>
        <p:spPr bwMode="auto">
          <a:xfrm>
            <a:off x="451655" y="2330215"/>
            <a:ext cx="1219200" cy="212649"/>
          </a:xfrm>
          <a:prstGeom prst="rect">
            <a:avLst/>
          </a:prstGeom>
          <a:noFill/>
          <a:ln w="9525">
            <a:noFill/>
            <a:miter lim="800000"/>
            <a:headEnd/>
            <a:tailEnd/>
          </a:ln>
        </p:spPr>
        <p:txBody>
          <a:bodyPr wrap="square" lIns="64288" tIns="32144" rIns="64288" bIns="32144">
            <a:prstTxWarp prst="textNoShape">
              <a:avLst/>
            </a:prstTxWarp>
            <a:spAutoFit/>
          </a:bodyPr>
          <a:lstStyle/>
          <a:p>
            <a:pPr algn="ctr" defTabSz="452438" eaLnBrk="0" fontAlgn="base" hangingPunct="0">
              <a:lnSpc>
                <a:spcPct val="80000"/>
              </a:lnSpc>
              <a:spcBef>
                <a:spcPct val="0"/>
              </a:spcBef>
              <a:spcAft>
                <a:spcPct val="0"/>
              </a:spcAft>
            </a:pPr>
            <a:r>
              <a:rPr lang="en-US" sz="1200" dirty="0">
                <a:solidFill>
                  <a:prstClr val="black"/>
                </a:solidFill>
                <a:latin typeface="Arial Rounded MT Bold"/>
                <a:cs typeface="Arial Rounded MT Bold"/>
                <a:sym typeface="GillSans" charset="0"/>
              </a:rPr>
              <a:t>Biomarkers</a:t>
            </a:r>
          </a:p>
        </p:txBody>
      </p:sp>
      <p:pic>
        <p:nvPicPr>
          <p:cNvPr id="41" name="Picture 5" descr="C:\Users\Marty\AppData\Local\Microsoft\Windows\Temporary Internet Files\Content.IE5\LH0RUGGG\MC900199368[1].wmf"/>
          <p:cNvPicPr>
            <a:picLocks noChangeAspect="1" noChangeArrowheads="1"/>
          </p:cNvPicPr>
          <p:nvPr/>
        </p:nvPicPr>
        <p:blipFill>
          <a:blip r:embed="rId22"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rot="938156">
            <a:off x="1074687" y="1568155"/>
            <a:ext cx="185234" cy="67968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encrypted-tbn2.gstatic.com/images?q=tbn:ANd9GcRrkQ8L9ilAcXggGRQjgAIJyDpXbVeGHUQ7yU_VeQZB06mEdIc1BA"/>
          <p:cNvPicPr>
            <a:picLocks noChangeAspect="1" noChangeArrowheads="1"/>
          </p:cNvPicPr>
          <p:nvPr/>
        </p:nvPicPr>
        <p:blipFill rotWithShape="1">
          <a:blip r:embed="rId23" cstate="screen">
            <a:extLst>
              <a:ext uri="{BEBA8EAE-BF5A-486C-A8C5-ECC9F3942E4B}">
                <a14:imgProps xmlns:a14="http://schemas.microsoft.com/office/drawing/2010/main">
                  <a14:imgLayer r:embed="rId24">
                    <a14:imgEffect>
                      <a14:saturation sat="33000"/>
                    </a14:imgEffect>
                  </a14:imgLayer>
                </a14:imgProps>
              </a:ext>
              <a:ext uri="{28A0092B-C50C-407E-A947-70E740481C1C}">
                <a14:useLocalDpi xmlns:a14="http://schemas.microsoft.com/office/drawing/2010/main"/>
              </a:ext>
            </a:extLst>
          </a:blip>
          <a:srcRect l="23872" t="-2" r="38064" b="-4502"/>
          <a:stretch/>
        </p:blipFill>
        <p:spPr bwMode="auto">
          <a:xfrm>
            <a:off x="1488698" y="1137091"/>
            <a:ext cx="938884" cy="8526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019800" y="990600"/>
            <a:ext cx="1981200" cy="276999"/>
          </a:xfrm>
          <a:prstGeom prst="rect">
            <a:avLst/>
          </a:prstGeom>
          <a:noFill/>
        </p:spPr>
        <p:txBody>
          <a:bodyPr wrap="square" rtlCol="0">
            <a:spAutoFit/>
          </a:bodyPr>
          <a:lstStyle/>
          <a:p>
            <a:pPr algn="ctr"/>
            <a:r>
              <a:rPr lang="en-US" sz="1200" dirty="0" smtClean="0">
                <a:solidFill>
                  <a:prstClr val="black"/>
                </a:solidFill>
                <a:latin typeface="Arial Rounded MT Bold"/>
                <a:cs typeface="Arial Rounded MT Bold"/>
              </a:rPr>
              <a:t>Original cancer cell</a:t>
            </a:r>
            <a:endParaRPr lang="en-US" sz="1200" dirty="0">
              <a:solidFill>
                <a:prstClr val="black"/>
              </a:solidFill>
              <a:latin typeface="Arial Rounded MT Bold"/>
              <a:cs typeface="Arial Rounded MT Bold"/>
            </a:endParaRPr>
          </a:p>
        </p:txBody>
      </p:sp>
      <p:sp>
        <p:nvSpPr>
          <p:cNvPr id="49" name="Freeform 48"/>
          <p:cNvSpPr/>
          <p:nvPr/>
        </p:nvSpPr>
        <p:spPr>
          <a:xfrm>
            <a:off x="3581400" y="115167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0"/>
              <a:satOff val="0"/>
              <a:lumOff val="0"/>
              <a:alphaOff val="0"/>
            </a:schemeClr>
          </a:fillRef>
          <a:effectRef idx="1">
            <a:schemeClr val="accent2">
              <a:shade val="80000"/>
              <a:hueOff val="0"/>
              <a:satOff val="0"/>
              <a:lumOff val="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Biopsies</a:t>
            </a:r>
            <a:endParaRPr lang="en-US" sz="2200" dirty="0">
              <a:solidFill>
                <a:prstClr val="white"/>
              </a:solidFill>
              <a:latin typeface="Arial Rounded MT Bold"/>
              <a:cs typeface="Arial Rounded MT Bold"/>
            </a:endParaRPr>
          </a:p>
        </p:txBody>
      </p:sp>
      <p:sp>
        <p:nvSpPr>
          <p:cNvPr id="9" name="Freeform 8"/>
          <p:cNvSpPr/>
          <p:nvPr/>
        </p:nvSpPr>
        <p:spPr>
          <a:xfrm>
            <a:off x="3598739" y="1144268"/>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0"/>
              <a:satOff val="0"/>
              <a:lumOff val="0"/>
              <a:alphaOff val="0"/>
            </a:schemeClr>
          </a:fillRef>
          <a:effectRef idx="1">
            <a:schemeClr val="accent2">
              <a:shade val="80000"/>
              <a:hueOff val="0"/>
              <a:satOff val="0"/>
              <a:lumOff val="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Biopsy</a:t>
            </a:r>
            <a:endParaRPr lang="en-US" sz="2200" dirty="0">
              <a:solidFill>
                <a:prstClr val="white"/>
              </a:solidFill>
              <a:latin typeface="Arial Rounded MT Bold"/>
              <a:cs typeface="Arial Rounded MT Bold"/>
            </a:endParaRPr>
          </a:p>
        </p:txBody>
      </p:sp>
      <p:sp>
        <p:nvSpPr>
          <p:cNvPr id="50" name="Freeform 49"/>
          <p:cNvSpPr/>
          <p:nvPr/>
        </p:nvSpPr>
        <p:spPr>
          <a:xfrm>
            <a:off x="5341487" y="1989711"/>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50271"/>
              <a:satOff val="-6141"/>
              <a:lumOff val="6685"/>
              <a:alphaOff val="0"/>
            </a:schemeClr>
          </a:fillRef>
          <a:effectRef idx="1">
            <a:schemeClr val="accent2">
              <a:shade val="80000"/>
              <a:hueOff val="50271"/>
              <a:satOff val="-6141"/>
              <a:lumOff val="6685"/>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Panomics</a:t>
            </a:r>
            <a:endParaRPr lang="en-US" sz="2200" dirty="0">
              <a:solidFill>
                <a:prstClr val="white"/>
              </a:solidFill>
              <a:latin typeface="Arial Rounded MT Bold"/>
              <a:cs typeface="Arial Rounded MT Bold"/>
            </a:endParaRPr>
          </a:p>
        </p:txBody>
      </p:sp>
      <p:sp>
        <p:nvSpPr>
          <p:cNvPr id="55" name="Freeform 54"/>
          <p:cNvSpPr/>
          <p:nvPr/>
        </p:nvSpPr>
        <p:spPr>
          <a:xfrm>
            <a:off x="4812113" y="533400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150813"/>
              <a:satOff val="-18423"/>
              <a:lumOff val="20054"/>
              <a:alphaOff val="0"/>
            </a:schemeClr>
          </a:fillRef>
          <a:effectRef idx="1">
            <a:schemeClr val="accent2">
              <a:shade val="80000"/>
              <a:hueOff val="150813"/>
              <a:satOff val="-18423"/>
              <a:lumOff val="2005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Treatment</a:t>
            </a:r>
            <a:br>
              <a:rPr lang="en-US" sz="2200" dirty="0" smtClean="0">
                <a:solidFill>
                  <a:prstClr val="white"/>
                </a:solidFill>
                <a:latin typeface="Arial Rounded MT Bold"/>
                <a:cs typeface="Arial Rounded MT Bold"/>
              </a:rPr>
            </a:br>
            <a:r>
              <a:rPr lang="en-US" sz="2200" dirty="0" smtClean="0">
                <a:solidFill>
                  <a:prstClr val="white"/>
                </a:solidFill>
                <a:latin typeface="Arial Rounded MT Bold"/>
                <a:cs typeface="Arial Rounded MT Bold"/>
              </a:rPr>
              <a:t>Planning</a:t>
            </a:r>
          </a:p>
        </p:txBody>
      </p:sp>
      <p:sp>
        <p:nvSpPr>
          <p:cNvPr id="57" name="Freeform 56"/>
          <p:cNvSpPr/>
          <p:nvPr/>
        </p:nvSpPr>
        <p:spPr>
          <a:xfrm>
            <a:off x="1348090" y="3917300"/>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251356"/>
              <a:satOff val="-30706"/>
              <a:lumOff val="33424"/>
              <a:alphaOff val="0"/>
            </a:schemeClr>
          </a:fillRef>
          <a:effectRef idx="1">
            <a:schemeClr val="accent2">
              <a:shade val="80000"/>
              <a:hueOff val="251356"/>
              <a:satOff val="-30706"/>
              <a:lumOff val="33424"/>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Combo Therapies</a:t>
            </a:r>
          </a:p>
        </p:txBody>
      </p:sp>
      <p:sp>
        <p:nvSpPr>
          <p:cNvPr id="58" name="Freeform 57"/>
          <p:cNvSpPr/>
          <p:nvPr/>
        </p:nvSpPr>
        <p:spPr>
          <a:xfrm>
            <a:off x="1773537" y="1989711"/>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301627"/>
              <a:satOff val="-36847"/>
              <a:lumOff val="40109"/>
              <a:alphaOff val="0"/>
            </a:schemeClr>
          </a:fillRef>
          <a:effectRef idx="1">
            <a:schemeClr val="accent2">
              <a:shade val="80000"/>
              <a:hueOff val="301627"/>
              <a:satOff val="-36847"/>
              <a:lumOff val="40109"/>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Serum Markers</a:t>
            </a:r>
          </a:p>
        </p:txBody>
      </p:sp>
      <p:pic>
        <p:nvPicPr>
          <p:cNvPr id="51" name="Picture 2" descr="http://images.wisegeek.com/hypodermic-needle.jpg">
            <a:hlinkClick r:id="rId25"/>
          </p:cNvP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a:stretch/>
        </p:blipFill>
        <p:spPr bwMode="auto">
          <a:xfrm>
            <a:off x="152400" y="4038600"/>
            <a:ext cx="373753" cy="7544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27"/>
          <a:stretch>
            <a:fillRect/>
          </a:stretch>
        </p:blipFill>
        <p:spPr>
          <a:xfrm>
            <a:off x="6705600" y="5029200"/>
            <a:ext cx="1857115" cy="1479773"/>
          </a:xfrm>
          <a:prstGeom prst="rect">
            <a:avLst/>
          </a:prstGeom>
        </p:spPr>
      </p:pic>
      <p:sp>
        <p:nvSpPr>
          <p:cNvPr id="52" name="Freeform 51"/>
          <p:cNvSpPr/>
          <p:nvPr/>
        </p:nvSpPr>
        <p:spPr>
          <a:xfrm>
            <a:off x="5769721" y="3925135"/>
            <a:ext cx="1659061" cy="829530"/>
          </a:xfrm>
          <a:custGeom>
            <a:avLst/>
            <a:gdLst>
              <a:gd name="connsiteX0" fmla="*/ 0 w 1659061"/>
              <a:gd name="connsiteY0" fmla="*/ 138258 h 829530"/>
              <a:gd name="connsiteX1" fmla="*/ 138258 w 1659061"/>
              <a:gd name="connsiteY1" fmla="*/ 0 h 829530"/>
              <a:gd name="connsiteX2" fmla="*/ 1520803 w 1659061"/>
              <a:gd name="connsiteY2" fmla="*/ 0 h 829530"/>
              <a:gd name="connsiteX3" fmla="*/ 1659061 w 1659061"/>
              <a:gd name="connsiteY3" fmla="*/ 138258 h 829530"/>
              <a:gd name="connsiteX4" fmla="*/ 1659061 w 1659061"/>
              <a:gd name="connsiteY4" fmla="*/ 691272 h 829530"/>
              <a:gd name="connsiteX5" fmla="*/ 1520803 w 1659061"/>
              <a:gd name="connsiteY5" fmla="*/ 829530 h 829530"/>
              <a:gd name="connsiteX6" fmla="*/ 138258 w 1659061"/>
              <a:gd name="connsiteY6" fmla="*/ 829530 h 829530"/>
              <a:gd name="connsiteX7" fmla="*/ 0 w 1659061"/>
              <a:gd name="connsiteY7" fmla="*/ 691272 h 829530"/>
              <a:gd name="connsiteX8" fmla="*/ 0 w 1659061"/>
              <a:gd name="connsiteY8" fmla="*/ 138258 h 8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9061" h="829530">
                <a:moveTo>
                  <a:pt x="0" y="138258"/>
                </a:moveTo>
                <a:cubicBezTo>
                  <a:pt x="0" y="61900"/>
                  <a:pt x="61900" y="0"/>
                  <a:pt x="138258" y="0"/>
                </a:cubicBezTo>
                <a:lnTo>
                  <a:pt x="1520803" y="0"/>
                </a:lnTo>
                <a:cubicBezTo>
                  <a:pt x="1597161" y="0"/>
                  <a:pt x="1659061" y="61900"/>
                  <a:pt x="1659061" y="138258"/>
                </a:cubicBezTo>
                <a:lnTo>
                  <a:pt x="1659061" y="691272"/>
                </a:lnTo>
                <a:cubicBezTo>
                  <a:pt x="1659061" y="767630"/>
                  <a:pt x="1597161" y="829530"/>
                  <a:pt x="1520803" y="829530"/>
                </a:cubicBezTo>
                <a:lnTo>
                  <a:pt x="138258" y="829530"/>
                </a:lnTo>
                <a:cubicBezTo>
                  <a:pt x="61900" y="829530"/>
                  <a:pt x="0" y="767630"/>
                  <a:pt x="0" y="691272"/>
                </a:cubicBezTo>
                <a:lnTo>
                  <a:pt x="0" y="138258"/>
                </a:lnTo>
                <a:close/>
              </a:path>
            </a:pathLst>
          </a:custGeom>
        </p:spPr>
        <p:style>
          <a:lnRef idx="3">
            <a:schemeClr val="lt1">
              <a:hueOff val="0"/>
              <a:satOff val="0"/>
              <a:lumOff val="0"/>
              <a:alphaOff val="0"/>
            </a:schemeClr>
          </a:lnRef>
          <a:fillRef idx="1">
            <a:schemeClr val="accent2">
              <a:shade val="80000"/>
              <a:hueOff val="100542"/>
              <a:satOff val="-12282"/>
              <a:lumOff val="13370"/>
              <a:alphaOff val="0"/>
            </a:schemeClr>
          </a:fillRef>
          <a:effectRef idx="1">
            <a:schemeClr val="accent2">
              <a:shade val="80000"/>
              <a:hueOff val="100542"/>
              <a:satOff val="-12282"/>
              <a:lumOff val="13370"/>
              <a:alphaOff val="0"/>
            </a:schemeClr>
          </a:effectRef>
          <a:fontRef idx="minor">
            <a:schemeClr val="lt1"/>
          </a:fontRef>
        </p:style>
        <p:txBody>
          <a:bodyPr spcFirstLastPara="0" vert="horz" wrap="square" lIns="124314" tIns="124314" rIns="124314" bIns="124314" numCol="1" spcCol="1270" anchor="ctr" anchorCtr="0">
            <a:noAutofit/>
          </a:bodyPr>
          <a:lstStyle/>
          <a:p>
            <a:pPr algn="ctr" defTabSz="977900">
              <a:lnSpc>
                <a:spcPct val="90000"/>
              </a:lnSpc>
              <a:spcBef>
                <a:spcPct val="0"/>
              </a:spcBef>
              <a:spcAft>
                <a:spcPct val="35000"/>
              </a:spcAft>
            </a:pPr>
            <a:r>
              <a:rPr lang="en-US" sz="2200" dirty="0" smtClean="0">
                <a:solidFill>
                  <a:prstClr val="white"/>
                </a:solidFill>
                <a:latin typeface="Arial Rounded MT Bold"/>
                <a:cs typeface="Arial Rounded MT Bold"/>
              </a:rPr>
              <a:t>Modeling</a:t>
            </a:r>
          </a:p>
        </p:txBody>
      </p:sp>
      <p:pic>
        <p:nvPicPr>
          <p:cNvPr id="53" name="Picture 2"/>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a:stretch/>
        </p:blipFill>
        <p:spPr bwMode="auto">
          <a:xfrm>
            <a:off x="7470037" y="3539969"/>
            <a:ext cx="1096276"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Frame 47"/>
          <p:cNvSpPr/>
          <p:nvPr/>
        </p:nvSpPr>
        <p:spPr>
          <a:xfrm>
            <a:off x="4419600" y="4419600"/>
            <a:ext cx="4572000" cy="2354478"/>
          </a:xfrm>
          <a:prstGeom prst="frame">
            <a:avLst>
              <a:gd name="adj1" fmla="val 17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9021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5348" b="15348"/>
          <a:stretch>
            <a:fillRect/>
          </a:stretch>
        </p:blipFill>
        <p:spPr>
          <a:xfrm>
            <a:off x="457200" y="530201"/>
            <a:ext cx="8229600" cy="4525963"/>
          </a:xfrm>
        </p:spPr>
      </p:pic>
    </p:spTree>
    <p:extLst>
      <p:ext uri="{BB962C8B-B14F-4D97-AF65-F5344CB8AC3E}">
        <p14:creationId xmlns:p14="http://schemas.microsoft.com/office/powerpoint/2010/main" val="6908520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383" y="152637"/>
            <a:ext cx="6110817" cy="685563"/>
          </a:xfrm>
        </p:spPr>
        <p:txBody>
          <a:bodyPr>
            <a:normAutofit fontScale="90000"/>
          </a:bodyPr>
          <a:lstStyle/>
          <a:p>
            <a:r>
              <a:rPr lang="en-US" dirty="0" smtClean="0"/>
              <a:t>Molecular Tumor Board</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2900" y="1066800"/>
            <a:ext cx="4610100" cy="2137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preferRelativeResize="0">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95575" y="3358896"/>
            <a:ext cx="2624328" cy="174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9600" y="4657725"/>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181600" y="1155442"/>
            <a:ext cx="3829043" cy="5016758"/>
          </a:xfrm>
          <a:prstGeom prst="rect">
            <a:avLst/>
          </a:prstGeom>
          <a:noFill/>
        </p:spPr>
        <p:txBody>
          <a:bodyPr wrap="none" rtlCol="0">
            <a:spAutoFit/>
          </a:bodyPr>
          <a:lstStyle/>
          <a:p>
            <a:r>
              <a:rPr lang="en-US" sz="2000" b="1" dirty="0" smtClean="0">
                <a:solidFill>
                  <a:prstClr val="black"/>
                </a:solidFill>
              </a:rPr>
              <a:t>Broad-based clinical</a:t>
            </a:r>
            <a:br>
              <a:rPr lang="en-US" sz="2000" b="1" dirty="0" smtClean="0">
                <a:solidFill>
                  <a:prstClr val="black"/>
                </a:solidFill>
              </a:rPr>
            </a:br>
            <a:r>
              <a:rPr lang="en-US" sz="2000" b="1" dirty="0" smtClean="0">
                <a:solidFill>
                  <a:prstClr val="black"/>
                </a:solidFill>
              </a:rPr>
              <a:t>experience:</a:t>
            </a:r>
          </a:p>
          <a:p>
            <a:r>
              <a:rPr lang="en-US" sz="2000" b="1" dirty="0">
                <a:solidFill>
                  <a:srgbClr val="660066"/>
                </a:solidFill>
              </a:rPr>
              <a:t>	</a:t>
            </a:r>
            <a:r>
              <a:rPr lang="en-US" sz="2000" b="1" dirty="0" smtClean="0">
                <a:solidFill>
                  <a:srgbClr val="800000"/>
                </a:solidFill>
              </a:rPr>
              <a:t>Medical oncologists</a:t>
            </a:r>
          </a:p>
          <a:p>
            <a:r>
              <a:rPr lang="en-US" sz="2000" b="1" dirty="0">
                <a:solidFill>
                  <a:srgbClr val="800000"/>
                </a:solidFill>
              </a:rPr>
              <a:t>	</a:t>
            </a:r>
            <a:r>
              <a:rPr lang="en-US" sz="2000" b="1" dirty="0" smtClean="0">
                <a:solidFill>
                  <a:srgbClr val="800000"/>
                </a:solidFill>
              </a:rPr>
              <a:t>Surgical oncologist</a:t>
            </a:r>
            <a:br>
              <a:rPr lang="en-US" sz="2000" b="1" dirty="0" smtClean="0">
                <a:solidFill>
                  <a:srgbClr val="800000"/>
                </a:solidFill>
              </a:rPr>
            </a:br>
            <a:r>
              <a:rPr lang="en-US" sz="2000" b="1" dirty="0" smtClean="0">
                <a:solidFill>
                  <a:srgbClr val="800000"/>
                </a:solidFill>
              </a:rPr>
              <a:t>	Radiation oncologists</a:t>
            </a:r>
            <a:endParaRPr lang="en-US" sz="2000" b="1" dirty="0">
              <a:solidFill>
                <a:srgbClr val="800000"/>
              </a:solidFill>
            </a:endParaRPr>
          </a:p>
          <a:p>
            <a:r>
              <a:rPr lang="en-US" sz="2000" b="1" dirty="0" smtClean="0">
                <a:solidFill>
                  <a:srgbClr val="800000"/>
                </a:solidFill>
              </a:rPr>
              <a:t>	Other medical specialists</a:t>
            </a:r>
          </a:p>
          <a:p>
            <a:r>
              <a:rPr lang="en-US" sz="2000" b="1" dirty="0">
                <a:solidFill>
                  <a:srgbClr val="800000"/>
                </a:solidFill>
              </a:rPr>
              <a:t>	</a:t>
            </a:r>
            <a:r>
              <a:rPr lang="en-US" sz="2000" b="1" dirty="0" smtClean="0">
                <a:solidFill>
                  <a:srgbClr val="800000"/>
                </a:solidFill>
              </a:rPr>
              <a:t>Biostatisticians</a:t>
            </a:r>
          </a:p>
          <a:p>
            <a:r>
              <a:rPr lang="en-US" sz="2000" b="1" dirty="0">
                <a:solidFill>
                  <a:srgbClr val="800000"/>
                </a:solidFill>
              </a:rPr>
              <a:t>	</a:t>
            </a:r>
            <a:r>
              <a:rPr lang="en-US" sz="2000" b="1" dirty="0" smtClean="0">
                <a:solidFill>
                  <a:srgbClr val="800000"/>
                </a:solidFill>
              </a:rPr>
              <a:t>Radiologists</a:t>
            </a:r>
          </a:p>
          <a:p>
            <a:r>
              <a:rPr lang="en-US" sz="2000" b="1" dirty="0">
                <a:solidFill>
                  <a:srgbClr val="800000"/>
                </a:solidFill>
              </a:rPr>
              <a:t>	</a:t>
            </a:r>
            <a:r>
              <a:rPr lang="en-US" sz="2000" b="1" dirty="0" smtClean="0">
                <a:solidFill>
                  <a:srgbClr val="800000"/>
                </a:solidFill>
              </a:rPr>
              <a:t>Pathologists</a:t>
            </a:r>
          </a:p>
          <a:p>
            <a:r>
              <a:rPr lang="en-US" sz="2000" b="1" dirty="0" smtClean="0">
                <a:solidFill>
                  <a:srgbClr val="800000"/>
                </a:solidFill>
              </a:rPr>
              <a:t>	Clinical geneticists</a:t>
            </a:r>
          </a:p>
          <a:p>
            <a:r>
              <a:rPr lang="en-US" sz="2000" b="1" dirty="0">
                <a:solidFill>
                  <a:srgbClr val="800000"/>
                </a:solidFill>
              </a:rPr>
              <a:t>	</a:t>
            </a:r>
            <a:r>
              <a:rPr lang="en-US" sz="2000" b="1" dirty="0" smtClean="0">
                <a:solidFill>
                  <a:srgbClr val="800000"/>
                </a:solidFill>
              </a:rPr>
              <a:t>Pathway experts</a:t>
            </a:r>
          </a:p>
          <a:p>
            <a:r>
              <a:rPr lang="en-US" sz="2000" b="1" dirty="0">
                <a:solidFill>
                  <a:srgbClr val="800000"/>
                </a:solidFill>
              </a:rPr>
              <a:t>	</a:t>
            </a:r>
            <a:r>
              <a:rPr lang="en-US" sz="2000" b="1" dirty="0" smtClean="0">
                <a:solidFill>
                  <a:srgbClr val="800000"/>
                </a:solidFill>
              </a:rPr>
              <a:t>Pharmacologists</a:t>
            </a:r>
          </a:p>
          <a:p>
            <a:r>
              <a:rPr lang="en-US" sz="2000" b="1" dirty="0">
                <a:solidFill>
                  <a:srgbClr val="800000"/>
                </a:solidFill>
              </a:rPr>
              <a:t>	</a:t>
            </a:r>
            <a:r>
              <a:rPr lang="en-US" sz="2000" b="1" dirty="0" smtClean="0">
                <a:solidFill>
                  <a:srgbClr val="800000"/>
                </a:solidFill>
              </a:rPr>
              <a:t>Oncological nurses</a:t>
            </a:r>
          </a:p>
          <a:p>
            <a:r>
              <a:rPr lang="en-US" sz="2000" b="1" dirty="0">
                <a:solidFill>
                  <a:srgbClr val="800000"/>
                </a:solidFill>
              </a:rPr>
              <a:t>	</a:t>
            </a:r>
            <a:r>
              <a:rPr lang="en-US" sz="2000" b="1" dirty="0" smtClean="0">
                <a:solidFill>
                  <a:srgbClr val="800000"/>
                </a:solidFill>
              </a:rPr>
              <a:t>Reimbursement Admins</a:t>
            </a:r>
          </a:p>
          <a:p>
            <a:r>
              <a:rPr lang="en-US" sz="2000" b="1" dirty="0">
                <a:solidFill>
                  <a:srgbClr val="800000"/>
                </a:solidFill>
              </a:rPr>
              <a:t>	Computational </a:t>
            </a:r>
            <a:r>
              <a:rPr lang="en-US" sz="2000" b="1" dirty="0" smtClean="0">
                <a:solidFill>
                  <a:srgbClr val="800000"/>
                </a:solidFill>
              </a:rPr>
              <a:t>Biologists</a:t>
            </a:r>
            <a:endParaRPr lang="en-US" sz="2000" b="1" dirty="0">
              <a:solidFill>
                <a:srgbClr val="800000"/>
              </a:solidFill>
            </a:endParaRPr>
          </a:p>
          <a:p>
            <a:endParaRPr lang="en-US" sz="2000" b="1" dirty="0" smtClean="0">
              <a:solidFill>
                <a:srgbClr val="800000"/>
              </a:solidFill>
            </a:endParaRPr>
          </a:p>
        </p:txBody>
      </p:sp>
    </p:spTree>
    <p:extLst>
      <p:ext uri="{BB962C8B-B14F-4D97-AF65-F5344CB8AC3E}">
        <p14:creationId xmlns:p14="http://schemas.microsoft.com/office/powerpoint/2010/main" val="144660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1935694" y="3998619"/>
            <a:ext cx="3352800" cy="138194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i="1" dirty="0" smtClean="0">
                <a:solidFill>
                  <a:schemeClr val="accent6">
                    <a:lumMod val="75000"/>
                  </a:schemeClr>
                </a:solidFill>
              </a:rPr>
              <a:t>You must ACTIVELY control the search across the network of MTBs to optimize the treatment of, and value of patients!</a:t>
            </a:r>
            <a:endParaRPr lang="en-US" sz="2400" i="1" dirty="0">
              <a:solidFill>
                <a:schemeClr val="accent6">
                  <a:lumMod val="75000"/>
                </a:schemeClr>
              </a:solidFill>
            </a:endParaRPr>
          </a:p>
        </p:txBody>
      </p:sp>
      <p:sp>
        <p:nvSpPr>
          <p:cNvPr id="25" name="Title 1"/>
          <p:cNvSpPr txBox="1">
            <a:spLocks/>
          </p:cNvSpPr>
          <p:nvPr/>
        </p:nvSpPr>
        <p:spPr>
          <a:xfrm>
            <a:off x="1808694" y="880534"/>
            <a:ext cx="5150906" cy="9144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i="1" dirty="0" smtClean="0"/>
              <a:t>Neither </a:t>
            </a:r>
            <a:r>
              <a:rPr lang="en-US" sz="3000" i="1" dirty="0" smtClean="0"/>
              <a:t>Data </a:t>
            </a:r>
            <a:r>
              <a:rPr lang="en-US" sz="3000" i="1" dirty="0" smtClean="0"/>
              <a:t>Mining </a:t>
            </a:r>
            <a:r>
              <a:rPr lang="en-US" sz="3000" i="1" dirty="0" smtClean="0"/>
              <a:t>nor Wide-Spread Expertise are Enough</a:t>
            </a:r>
            <a:r>
              <a:rPr lang="en-US" sz="3000" i="1" dirty="0" smtClean="0"/>
              <a:t>!</a:t>
            </a:r>
            <a:endParaRPr lang="en-US" sz="3000" i="1" dirty="0"/>
          </a:p>
        </p:txBody>
      </p:sp>
    </p:spTree>
    <p:extLst>
      <p:ext uri="{BB962C8B-B14F-4D97-AF65-F5344CB8AC3E}">
        <p14:creationId xmlns:p14="http://schemas.microsoft.com/office/powerpoint/2010/main" val="68280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p:nvPr/>
        </p:nvSpPr>
        <p:spPr>
          <a:xfrm>
            <a:off x="265931" y="2237601"/>
            <a:ext cx="2775625"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2000" b="1"/>
            </a:lvl1pPr>
          </a:lstStyle>
          <a:p>
            <a:pPr lvl="0">
              <a:defRPr sz="1800" b="0"/>
            </a:pPr>
            <a:r>
              <a:rPr lang="en-US" dirty="0" smtClean="0"/>
              <a:t>Typical Clinical Workflow:</a:t>
            </a:r>
            <a:endParaRPr dirty="0"/>
          </a:p>
        </p:txBody>
      </p:sp>
      <p:sp>
        <p:nvSpPr>
          <p:cNvPr id="81" name="Shape 81"/>
          <p:cNvSpPr/>
          <p:nvPr/>
        </p:nvSpPr>
        <p:spPr>
          <a:xfrm>
            <a:off x="3200400" y="3260935"/>
            <a:ext cx="660399" cy="307777"/>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lang="en-US" sz="1000" b="1" dirty="0" smtClean="0"/>
              <a:t>Case</a:t>
            </a:r>
            <a:br>
              <a:rPr lang="en-US" sz="1000" b="1" dirty="0" smtClean="0"/>
            </a:br>
            <a:r>
              <a:rPr lang="en-US" sz="1000" b="1" dirty="0" smtClean="0"/>
              <a:t>Summary</a:t>
            </a:r>
          </a:p>
        </p:txBody>
      </p:sp>
      <p:sp>
        <p:nvSpPr>
          <p:cNvPr id="82" name="Shape 82"/>
          <p:cNvSpPr/>
          <p:nvPr/>
        </p:nvSpPr>
        <p:spPr>
          <a:xfrm>
            <a:off x="5410200" y="2936690"/>
            <a:ext cx="628814"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Causal Mech.</a:t>
            </a:r>
          </a:p>
          <a:p>
            <a:pPr lvl="0" algn="l">
              <a:defRPr sz="1800"/>
            </a:pPr>
            <a:endParaRPr sz="1000" b="1"/>
          </a:p>
          <a:p>
            <a:pPr lvl="0" algn="l">
              <a:defRPr sz="1800"/>
            </a:pPr>
            <a:r>
              <a:rPr sz="1000" b="1"/>
              <a:t>Hyp-1</a:t>
            </a:r>
          </a:p>
          <a:p>
            <a:pPr lvl="0" algn="l">
              <a:defRPr sz="1800"/>
            </a:pPr>
            <a:r>
              <a:rPr sz="1000" b="1"/>
              <a:t>Hyp-2</a:t>
            </a:r>
          </a:p>
          <a:p>
            <a:pPr lvl="0" algn="l">
              <a:defRPr sz="1800"/>
            </a:pPr>
            <a:r>
              <a:rPr sz="1000" b="1"/>
              <a:t>-</a:t>
            </a:r>
          </a:p>
        </p:txBody>
      </p:sp>
      <p:sp>
        <p:nvSpPr>
          <p:cNvPr id="83" name="Shape 83"/>
          <p:cNvSpPr/>
          <p:nvPr/>
        </p:nvSpPr>
        <p:spPr>
          <a:xfrm>
            <a:off x="6101422" y="2936690"/>
            <a:ext cx="636969"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Rx </a:t>
            </a:r>
          </a:p>
          <a:p>
            <a:pPr lvl="0" algn="l">
              <a:defRPr sz="1800"/>
            </a:pPr>
            <a:r>
              <a:rPr sz="1000" b="1"/>
              <a:t>Strategy</a:t>
            </a:r>
          </a:p>
          <a:p>
            <a:pPr lvl="0" algn="l">
              <a:defRPr sz="1800"/>
            </a:pPr>
            <a:endParaRPr sz="1000" b="1"/>
          </a:p>
          <a:p>
            <a:pPr lvl="0" algn="l">
              <a:defRPr sz="1800"/>
            </a:pPr>
            <a:r>
              <a:rPr sz="1000" b="1"/>
              <a:t>Opt-1</a:t>
            </a:r>
          </a:p>
          <a:p>
            <a:pPr lvl="0" algn="l">
              <a:defRPr sz="1800"/>
            </a:pPr>
            <a:r>
              <a:rPr sz="1000" b="1"/>
              <a:t>Opt-2</a:t>
            </a:r>
          </a:p>
          <a:p>
            <a:pPr lvl="0" algn="l">
              <a:defRPr sz="1800"/>
            </a:pPr>
            <a:r>
              <a:rPr sz="1000" b="1"/>
              <a:t>-</a:t>
            </a:r>
          </a:p>
        </p:txBody>
      </p:sp>
      <p:sp>
        <p:nvSpPr>
          <p:cNvPr id="84" name="Shape 84"/>
          <p:cNvSpPr/>
          <p:nvPr/>
        </p:nvSpPr>
        <p:spPr>
          <a:xfrm>
            <a:off x="8382000" y="2941894"/>
            <a:ext cx="636969"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Decision</a:t>
            </a:r>
          </a:p>
          <a:p>
            <a:pPr lvl="0" algn="l">
              <a:defRPr sz="1800"/>
            </a:pPr>
            <a:endParaRPr sz="1000" b="1"/>
          </a:p>
          <a:p>
            <a:pPr lvl="0" algn="l">
              <a:defRPr sz="1800"/>
            </a:pPr>
            <a:endParaRPr sz="1000" b="1"/>
          </a:p>
          <a:p>
            <a:pPr lvl="0" algn="l">
              <a:defRPr sz="1800"/>
            </a:pPr>
            <a:r>
              <a:rPr sz="1000" b="1"/>
              <a:t>Line 1</a:t>
            </a:r>
          </a:p>
          <a:p>
            <a:pPr lvl="0" algn="l">
              <a:defRPr sz="1800"/>
            </a:pPr>
            <a:r>
              <a:rPr sz="1000" b="1"/>
              <a:t>Line 2</a:t>
            </a:r>
          </a:p>
          <a:p>
            <a:pPr lvl="0" algn="l">
              <a:defRPr sz="1800"/>
            </a:pPr>
            <a:r>
              <a:rPr sz="1000" b="1"/>
              <a:t>-</a:t>
            </a:r>
          </a:p>
        </p:txBody>
      </p:sp>
      <p:sp>
        <p:nvSpPr>
          <p:cNvPr id="98" name="Shape 98"/>
          <p:cNvSpPr/>
          <p:nvPr/>
        </p:nvSpPr>
        <p:spPr>
          <a:xfrm>
            <a:off x="3903134" y="1855113"/>
            <a:ext cx="4402666" cy="4308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lgn="ctr">
              <a:defRPr sz="1800"/>
            </a:pPr>
            <a:r>
              <a:rPr sz="1400" b="1" dirty="0"/>
              <a:t>Treatment </a:t>
            </a:r>
            <a:r>
              <a:rPr sz="1400" b="1" dirty="0" smtClean="0"/>
              <a:t>Hypothesis</a:t>
            </a:r>
            <a:r>
              <a:rPr lang="en-US" sz="1400" b="1" dirty="0" smtClean="0"/>
              <a:t> </a:t>
            </a:r>
            <a:r>
              <a:rPr sz="1400" b="1" dirty="0" smtClean="0"/>
              <a:t>Generation</a:t>
            </a:r>
            <a:r>
              <a:rPr lang="en-US" sz="1400" b="1" dirty="0" smtClean="0"/>
              <a:t/>
            </a:r>
            <a:br>
              <a:rPr lang="en-US" sz="1400" b="1" dirty="0" smtClean="0"/>
            </a:br>
            <a:r>
              <a:rPr sz="1400" b="1" dirty="0" smtClean="0"/>
              <a:t>&amp; </a:t>
            </a:r>
            <a:r>
              <a:rPr sz="1400" b="1" dirty="0"/>
              <a:t>Testing </a:t>
            </a:r>
            <a:r>
              <a:rPr sz="1400" b="1" dirty="0" smtClean="0"/>
              <a:t>Cycles </a:t>
            </a:r>
            <a:endParaRPr sz="1400" b="1" dirty="0"/>
          </a:p>
        </p:txBody>
      </p:sp>
      <p:sp>
        <p:nvSpPr>
          <p:cNvPr id="2" name="Right Arrow 1"/>
          <p:cNvSpPr/>
          <p:nvPr/>
        </p:nvSpPr>
        <p:spPr>
          <a:xfrm>
            <a:off x="76200" y="2743452"/>
            <a:ext cx="16002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Patient</a:t>
            </a:r>
          </a:p>
          <a:p>
            <a:pPr algn="ctr"/>
            <a:r>
              <a:rPr lang="en-US" sz="1000" dirty="0" smtClean="0">
                <a:solidFill>
                  <a:schemeClr val="tx1"/>
                </a:solidFill>
              </a:rPr>
              <a:t>Recommended for MTB Process</a:t>
            </a:r>
            <a:endParaRPr lang="en-US" sz="1000" dirty="0">
              <a:solidFill>
                <a:schemeClr val="tx1"/>
              </a:solidFill>
            </a:endParaRPr>
          </a:p>
        </p:txBody>
      </p:sp>
      <p:sp>
        <p:nvSpPr>
          <p:cNvPr id="87" name="Right Arrow 86"/>
          <p:cNvSpPr/>
          <p:nvPr/>
        </p:nvSpPr>
        <p:spPr>
          <a:xfrm>
            <a:off x="1684867" y="2743200"/>
            <a:ext cx="1515533"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Molecular Testing</a:t>
            </a:r>
            <a:endParaRPr lang="en-US" sz="1400" dirty="0">
              <a:solidFill>
                <a:schemeClr val="tx1"/>
              </a:solidFill>
            </a:endParaRPr>
          </a:p>
        </p:txBody>
      </p:sp>
      <p:sp>
        <p:nvSpPr>
          <p:cNvPr id="89" name="Right Arrow 88"/>
          <p:cNvSpPr/>
          <p:nvPr/>
        </p:nvSpPr>
        <p:spPr>
          <a:xfrm>
            <a:off x="3886200" y="27432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90" name="Right Arrow 89"/>
          <p:cNvSpPr/>
          <p:nvPr/>
        </p:nvSpPr>
        <p:spPr>
          <a:xfrm>
            <a:off x="6781800" y="2743452"/>
            <a:ext cx="16002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Patient &amp; Care Team</a:t>
            </a:r>
          </a:p>
          <a:p>
            <a:pPr algn="ctr"/>
            <a:r>
              <a:rPr lang="en-US" sz="1400" dirty="0" smtClean="0">
                <a:solidFill>
                  <a:schemeClr val="tx1"/>
                </a:solidFill>
              </a:rPr>
              <a:t> Decide</a:t>
            </a:r>
            <a:endParaRPr lang="en-US" sz="1400" dirty="0">
              <a:solidFill>
                <a:schemeClr val="tx1"/>
              </a:solidFill>
            </a:endParaRPr>
          </a:p>
        </p:txBody>
      </p:sp>
      <p:sp>
        <p:nvSpPr>
          <p:cNvPr id="30" name="Curved Down Arrow 29"/>
          <p:cNvSpPr/>
          <p:nvPr/>
        </p:nvSpPr>
        <p:spPr>
          <a:xfrm flipH="1">
            <a:off x="6660094" y="2133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Curved Down Arrow 30"/>
          <p:cNvSpPr/>
          <p:nvPr/>
        </p:nvSpPr>
        <p:spPr>
          <a:xfrm flipH="1">
            <a:off x="3124200" y="12192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Curved Down Arrow 31"/>
          <p:cNvSpPr/>
          <p:nvPr/>
        </p:nvSpPr>
        <p:spPr>
          <a:xfrm flipH="1">
            <a:off x="6888694" y="2133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Title 1"/>
          <p:cNvSpPr txBox="1">
            <a:spLocks/>
          </p:cNvSpPr>
          <p:nvPr/>
        </p:nvSpPr>
        <p:spPr>
          <a:xfrm>
            <a:off x="341044" y="161926"/>
            <a:ext cx="7162800" cy="1285874"/>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MTB Workflow</a:t>
            </a:r>
            <a:br>
              <a:rPr lang="en-US" sz="3000" dirty="0" smtClean="0"/>
            </a:br>
            <a:r>
              <a:rPr lang="en-US" sz="3000" dirty="0" smtClean="0"/>
              <a:t/>
            </a:r>
            <a:br>
              <a:rPr lang="en-US" sz="3000" dirty="0" smtClean="0"/>
            </a:br>
            <a:endParaRPr lang="en-US" sz="3000" dirty="0"/>
          </a:p>
        </p:txBody>
      </p:sp>
    </p:spTree>
    <p:extLst>
      <p:ext uri="{BB962C8B-B14F-4D97-AF65-F5344CB8AC3E}">
        <p14:creationId xmlns:p14="http://schemas.microsoft.com/office/powerpoint/2010/main" val="63180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p:nvPr/>
        </p:nvSpPr>
        <p:spPr>
          <a:xfrm>
            <a:off x="265931" y="2237601"/>
            <a:ext cx="2775625"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2000" b="1"/>
            </a:lvl1pPr>
          </a:lstStyle>
          <a:p>
            <a:pPr lvl="0">
              <a:defRPr sz="1800" b="0"/>
            </a:pPr>
            <a:r>
              <a:rPr lang="en-US" dirty="0" smtClean="0"/>
              <a:t>Typical Clinical Workflow:</a:t>
            </a:r>
            <a:endParaRPr dirty="0"/>
          </a:p>
        </p:txBody>
      </p:sp>
      <p:sp>
        <p:nvSpPr>
          <p:cNvPr id="81" name="Shape 81"/>
          <p:cNvSpPr/>
          <p:nvPr/>
        </p:nvSpPr>
        <p:spPr>
          <a:xfrm>
            <a:off x="3200400" y="3260935"/>
            <a:ext cx="660399" cy="307777"/>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lang="en-US" sz="1000" b="1" dirty="0" smtClean="0"/>
              <a:t>Case</a:t>
            </a:r>
            <a:br>
              <a:rPr lang="en-US" sz="1000" b="1" dirty="0" smtClean="0"/>
            </a:br>
            <a:r>
              <a:rPr lang="en-US" sz="1000" b="1" dirty="0" smtClean="0"/>
              <a:t>Summary</a:t>
            </a:r>
          </a:p>
        </p:txBody>
      </p:sp>
      <p:sp>
        <p:nvSpPr>
          <p:cNvPr id="82" name="Shape 82"/>
          <p:cNvSpPr/>
          <p:nvPr/>
        </p:nvSpPr>
        <p:spPr>
          <a:xfrm>
            <a:off x="5410200" y="2936690"/>
            <a:ext cx="628814"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Causal Mech.</a:t>
            </a:r>
          </a:p>
          <a:p>
            <a:pPr lvl="0" algn="l">
              <a:defRPr sz="1800"/>
            </a:pPr>
            <a:endParaRPr sz="1000" b="1"/>
          </a:p>
          <a:p>
            <a:pPr lvl="0" algn="l">
              <a:defRPr sz="1800"/>
            </a:pPr>
            <a:r>
              <a:rPr sz="1000" b="1"/>
              <a:t>Hyp-1</a:t>
            </a:r>
          </a:p>
          <a:p>
            <a:pPr lvl="0" algn="l">
              <a:defRPr sz="1800"/>
            </a:pPr>
            <a:r>
              <a:rPr sz="1000" b="1"/>
              <a:t>Hyp-2</a:t>
            </a:r>
          </a:p>
          <a:p>
            <a:pPr lvl="0" algn="l">
              <a:defRPr sz="1800"/>
            </a:pPr>
            <a:r>
              <a:rPr sz="1000" b="1"/>
              <a:t>-</a:t>
            </a:r>
          </a:p>
        </p:txBody>
      </p:sp>
      <p:sp>
        <p:nvSpPr>
          <p:cNvPr id="83" name="Shape 83"/>
          <p:cNvSpPr/>
          <p:nvPr/>
        </p:nvSpPr>
        <p:spPr>
          <a:xfrm>
            <a:off x="6101422" y="2936690"/>
            <a:ext cx="636969"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Rx </a:t>
            </a:r>
          </a:p>
          <a:p>
            <a:pPr lvl="0" algn="l">
              <a:defRPr sz="1800"/>
            </a:pPr>
            <a:r>
              <a:rPr sz="1000" b="1"/>
              <a:t>Strategy</a:t>
            </a:r>
          </a:p>
          <a:p>
            <a:pPr lvl="0" algn="l">
              <a:defRPr sz="1800"/>
            </a:pPr>
            <a:endParaRPr sz="1000" b="1"/>
          </a:p>
          <a:p>
            <a:pPr lvl="0" algn="l">
              <a:defRPr sz="1800"/>
            </a:pPr>
            <a:r>
              <a:rPr sz="1000" b="1"/>
              <a:t>Opt-1</a:t>
            </a:r>
          </a:p>
          <a:p>
            <a:pPr lvl="0" algn="l">
              <a:defRPr sz="1800"/>
            </a:pPr>
            <a:r>
              <a:rPr sz="1000" b="1"/>
              <a:t>Opt-2</a:t>
            </a:r>
          </a:p>
          <a:p>
            <a:pPr lvl="0" algn="l">
              <a:defRPr sz="1800"/>
            </a:pPr>
            <a:r>
              <a:rPr sz="1000" b="1"/>
              <a:t>-</a:t>
            </a:r>
          </a:p>
        </p:txBody>
      </p:sp>
      <p:sp>
        <p:nvSpPr>
          <p:cNvPr id="84" name="Shape 84"/>
          <p:cNvSpPr/>
          <p:nvPr/>
        </p:nvSpPr>
        <p:spPr>
          <a:xfrm>
            <a:off x="8382000" y="2941894"/>
            <a:ext cx="636969"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Decision</a:t>
            </a:r>
          </a:p>
          <a:p>
            <a:pPr lvl="0" algn="l">
              <a:defRPr sz="1800"/>
            </a:pPr>
            <a:endParaRPr sz="1000" b="1"/>
          </a:p>
          <a:p>
            <a:pPr lvl="0" algn="l">
              <a:defRPr sz="1800"/>
            </a:pPr>
            <a:endParaRPr sz="1000" b="1"/>
          </a:p>
          <a:p>
            <a:pPr lvl="0" algn="l">
              <a:defRPr sz="1800"/>
            </a:pPr>
            <a:r>
              <a:rPr sz="1000" b="1"/>
              <a:t>Line 1</a:t>
            </a:r>
          </a:p>
          <a:p>
            <a:pPr lvl="0" algn="l">
              <a:defRPr sz="1800"/>
            </a:pPr>
            <a:r>
              <a:rPr sz="1000" b="1"/>
              <a:t>Line 2</a:t>
            </a:r>
          </a:p>
          <a:p>
            <a:pPr lvl="0" algn="l">
              <a:defRPr sz="1800"/>
            </a:pPr>
            <a:r>
              <a:rPr sz="1000" b="1"/>
              <a:t>-</a:t>
            </a:r>
          </a:p>
        </p:txBody>
      </p:sp>
      <p:sp>
        <p:nvSpPr>
          <p:cNvPr id="98" name="Shape 98"/>
          <p:cNvSpPr/>
          <p:nvPr/>
        </p:nvSpPr>
        <p:spPr>
          <a:xfrm>
            <a:off x="3903134" y="1855113"/>
            <a:ext cx="4402666" cy="4308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lgn="ctr">
              <a:defRPr sz="1800"/>
            </a:pPr>
            <a:r>
              <a:rPr sz="1400" b="1" dirty="0"/>
              <a:t>Treatment </a:t>
            </a:r>
            <a:r>
              <a:rPr sz="1400" b="1" dirty="0" smtClean="0"/>
              <a:t>Hypothesis</a:t>
            </a:r>
            <a:r>
              <a:rPr lang="en-US" sz="1400" b="1" dirty="0" smtClean="0"/>
              <a:t> </a:t>
            </a:r>
            <a:r>
              <a:rPr sz="1400" b="1" dirty="0" smtClean="0"/>
              <a:t>Generation</a:t>
            </a:r>
            <a:r>
              <a:rPr lang="en-US" sz="1400" b="1" dirty="0" smtClean="0"/>
              <a:t/>
            </a:r>
            <a:br>
              <a:rPr lang="en-US" sz="1400" b="1" dirty="0" smtClean="0"/>
            </a:br>
            <a:r>
              <a:rPr sz="1400" b="1" dirty="0" smtClean="0"/>
              <a:t>&amp; </a:t>
            </a:r>
            <a:r>
              <a:rPr sz="1400" b="1" dirty="0"/>
              <a:t>Testing </a:t>
            </a:r>
            <a:r>
              <a:rPr sz="1400" b="1" dirty="0" smtClean="0"/>
              <a:t>Cycles </a:t>
            </a:r>
            <a:endParaRPr sz="1400" b="1" dirty="0"/>
          </a:p>
        </p:txBody>
      </p:sp>
      <p:sp>
        <p:nvSpPr>
          <p:cNvPr id="2" name="Right Arrow 1"/>
          <p:cNvSpPr/>
          <p:nvPr/>
        </p:nvSpPr>
        <p:spPr>
          <a:xfrm>
            <a:off x="76200" y="2743452"/>
            <a:ext cx="16002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Patient</a:t>
            </a:r>
          </a:p>
          <a:p>
            <a:pPr algn="ctr"/>
            <a:r>
              <a:rPr lang="en-US" sz="1000" dirty="0" smtClean="0">
                <a:solidFill>
                  <a:schemeClr val="tx1"/>
                </a:solidFill>
              </a:rPr>
              <a:t>Recommended for MTB Process</a:t>
            </a:r>
            <a:endParaRPr lang="en-US" sz="1000" dirty="0">
              <a:solidFill>
                <a:schemeClr val="tx1"/>
              </a:solidFill>
            </a:endParaRPr>
          </a:p>
        </p:txBody>
      </p:sp>
      <p:sp>
        <p:nvSpPr>
          <p:cNvPr id="87" name="Right Arrow 86"/>
          <p:cNvSpPr/>
          <p:nvPr/>
        </p:nvSpPr>
        <p:spPr>
          <a:xfrm>
            <a:off x="1684867" y="2743200"/>
            <a:ext cx="1515533"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Molecular Testing</a:t>
            </a:r>
            <a:endParaRPr lang="en-US" sz="1400" dirty="0">
              <a:solidFill>
                <a:schemeClr val="tx1"/>
              </a:solidFill>
            </a:endParaRPr>
          </a:p>
        </p:txBody>
      </p:sp>
      <p:sp>
        <p:nvSpPr>
          <p:cNvPr id="89" name="Right Arrow 88"/>
          <p:cNvSpPr/>
          <p:nvPr/>
        </p:nvSpPr>
        <p:spPr>
          <a:xfrm>
            <a:off x="3886200" y="27432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90" name="Right Arrow 89"/>
          <p:cNvSpPr/>
          <p:nvPr/>
        </p:nvSpPr>
        <p:spPr>
          <a:xfrm>
            <a:off x="6781800" y="2743452"/>
            <a:ext cx="16002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Patient &amp; Care Team</a:t>
            </a:r>
          </a:p>
          <a:p>
            <a:pPr algn="ctr"/>
            <a:r>
              <a:rPr lang="en-US" sz="1400" dirty="0" smtClean="0">
                <a:solidFill>
                  <a:schemeClr val="tx1"/>
                </a:solidFill>
              </a:rPr>
              <a:t> Decide</a:t>
            </a:r>
            <a:endParaRPr lang="en-US" sz="1400" dirty="0">
              <a:solidFill>
                <a:schemeClr val="tx1"/>
              </a:solidFill>
            </a:endParaRPr>
          </a:p>
        </p:txBody>
      </p:sp>
      <p:sp>
        <p:nvSpPr>
          <p:cNvPr id="30" name="Curved Down Arrow 29"/>
          <p:cNvSpPr/>
          <p:nvPr/>
        </p:nvSpPr>
        <p:spPr>
          <a:xfrm flipH="1">
            <a:off x="6660094" y="2133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Curved Down Arrow 30"/>
          <p:cNvSpPr/>
          <p:nvPr/>
        </p:nvSpPr>
        <p:spPr>
          <a:xfrm flipH="1">
            <a:off x="3124200" y="12192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Curved Down Arrow 31"/>
          <p:cNvSpPr/>
          <p:nvPr/>
        </p:nvSpPr>
        <p:spPr>
          <a:xfrm flipH="1">
            <a:off x="6888694" y="2133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ight Arrow 15"/>
          <p:cNvSpPr/>
          <p:nvPr/>
        </p:nvSpPr>
        <p:spPr>
          <a:xfrm>
            <a:off x="4038600" y="28956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17" name="Curved Down Arrow 16"/>
          <p:cNvSpPr/>
          <p:nvPr/>
        </p:nvSpPr>
        <p:spPr>
          <a:xfrm flipH="1">
            <a:off x="6812494" y="22860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urved Down Arrow 17"/>
          <p:cNvSpPr/>
          <p:nvPr/>
        </p:nvSpPr>
        <p:spPr>
          <a:xfrm flipH="1">
            <a:off x="3276600" y="13716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8"/>
          <p:cNvSpPr/>
          <p:nvPr/>
        </p:nvSpPr>
        <p:spPr>
          <a:xfrm flipH="1">
            <a:off x="7041094" y="22860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ight Arrow 19"/>
          <p:cNvSpPr/>
          <p:nvPr/>
        </p:nvSpPr>
        <p:spPr>
          <a:xfrm>
            <a:off x="4191000" y="30480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21" name="Curved Down Arrow 20"/>
          <p:cNvSpPr/>
          <p:nvPr/>
        </p:nvSpPr>
        <p:spPr>
          <a:xfrm flipH="1">
            <a:off x="6964894" y="24384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Curved Down Arrow 21"/>
          <p:cNvSpPr/>
          <p:nvPr/>
        </p:nvSpPr>
        <p:spPr>
          <a:xfrm flipH="1">
            <a:off x="3429000" y="15240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Curved Down Arrow 22"/>
          <p:cNvSpPr/>
          <p:nvPr/>
        </p:nvSpPr>
        <p:spPr>
          <a:xfrm flipH="1">
            <a:off x="7193494" y="24384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ight Arrow 23"/>
          <p:cNvSpPr/>
          <p:nvPr/>
        </p:nvSpPr>
        <p:spPr>
          <a:xfrm>
            <a:off x="4343400" y="32004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25" name="Curved Down Arrow 24"/>
          <p:cNvSpPr/>
          <p:nvPr/>
        </p:nvSpPr>
        <p:spPr>
          <a:xfrm flipH="1">
            <a:off x="7117294" y="25908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Curved Down Arrow 25"/>
          <p:cNvSpPr/>
          <p:nvPr/>
        </p:nvSpPr>
        <p:spPr>
          <a:xfrm flipH="1">
            <a:off x="3581400" y="16764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26"/>
          <p:cNvSpPr/>
          <p:nvPr/>
        </p:nvSpPr>
        <p:spPr>
          <a:xfrm flipH="1">
            <a:off x="7345894" y="25908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ight Arrow 27"/>
          <p:cNvSpPr/>
          <p:nvPr/>
        </p:nvSpPr>
        <p:spPr>
          <a:xfrm>
            <a:off x="4495800" y="33528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29" name="Curved Down Arrow 28"/>
          <p:cNvSpPr/>
          <p:nvPr/>
        </p:nvSpPr>
        <p:spPr>
          <a:xfrm flipH="1">
            <a:off x="7269694" y="27432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Curved Down Arrow 33"/>
          <p:cNvSpPr/>
          <p:nvPr/>
        </p:nvSpPr>
        <p:spPr>
          <a:xfrm flipH="1">
            <a:off x="3733800" y="18288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Curved Down Arrow 34"/>
          <p:cNvSpPr/>
          <p:nvPr/>
        </p:nvSpPr>
        <p:spPr>
          <a:xfrm flipH="1">
            <a:off x="7498294" y="27432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Right Arrow 35"/>
          <p:cNvSpPr/>
          <p:nvPr/>
        </p:nvSpPr>
        <p:spPr>
          <a:xfrm>
            <a:off x="4648200" y="35052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37" name="Curved Down Arrow 36"/>
          <p:cNvSpPr/>
          <p:nvPr/>
        </p:nvSpPr>
        <p:spPr>
          <a:xfrm flipH="1">
            <a:off x="7422094" y="2895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urved Down Arrow 37"/>
          <p:cNvSpPr/>
          <p:nvPr/>
        </p:nvSpPr>
        <p:spPr>
          <a:xfrm flipH="1">
            <a:off x="3886200" y="19812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urved Down Arrow 38"/>
          <p:cNvSpPr/>
          <p:nvPr/>
        </p:nvSpPr>
        <p:spPr>
          <a:xfrm flipH="1">
            <a:off x="7650694" y="2895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Right Arrow 39"/>
          <p:cNvSpPr/>
          <p:nvPr/>
        </p:nvSpPr>
        <p:spPr>
          <a:xfrm>
            <a:off x="4800600" y="36576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42" name="Curved Down Arrow 41"/>
          <p:cNvSpPr/>
          <p:nvPr/>
        </p:nvSpPr>
        <p:spPr>
          <a:xfrm flipH="1">
            <a:off x="7574494" y="30480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Curved Down Arrow 42"/>
          <p:cNvSpPr/>
          <p:nvPr/>
        </p:nvSpPr>
        <p:spPr>
          <a:xfrm flipH="1">
            <a:off x="4038600" y="21336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4" name="Curved Down Arrow 43"/>
          <p:cNvSpPr/>
          <p:nvPr/>
        </p:nvSpPr>
        <p:spPr>
          <a:xfrm flipH="1">
            <a:off x="7803094" y="30480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Right Arrow 44"/>
          <p:cNvSpPr/>
          <p:nvPr/>
        </p:nvSpPr>
        <p:spPr>
          <a:xfrm>
            <a:off x="4953000" y="38100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46" name="Curved Down Arrow 45"/>
          <p:cNvSpPr/>
          <p:nvPr/>
        </p:nvSpPr>
        <p:spPr>
          <a:xfrm flipH="1">
            <a:off x="7726894" y="32004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urved Down Arrow 46"/>
          <p:cNvSpPr/>
          <p:nvPr/>
        </p:nvSpPr>
        <p:spPr>
          <a:xfrm flipH="1">
            <a:off x="4191000" y="22860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urved Down Arrow 47"/>
          <p:cNvSpPr/>
          <p:nvPr/>
        </p:nvSpPr>
        <p:spPr>
          <a:xfrm flipH="1">
            <a:off x="7955494" y="32004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Right Arrow 48"/>
          <p:cNvSpPr/>
          <p:nvPr/>
        </p:nvSpPr>
        <p:spPr>
          <a:xfrm>
            <a:off x="5105400" y="39624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50" name="Curved Down Arrow 49"/>
          <p:cNvSpPr/>
          <p:nvPr/>
        </p:nvSpPr>
        <p:spPr>
          <a:xfrm flipH="1">
            <a:off x="7879294" y="33528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 name="Curved Down Arrow 50"/>
          <p:cNvSpPr/>
          <p:nvPr/>
        </p:nvSpPr>
        <p:spPr>
          <a:xfrm flipH="1">
            <a:off x="4343400" y="24384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2" name="Curved Down Arrow 51"/>
          <p:cNvSpPr/>
          <p:nvPr/>
        </p:nvSpPr>
        <p:spPr>
          <a:xfrm flipH="1">
            <a:off x="8107894" y="33528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3" name="Right Arrow 52"/>
          <p:cNvSpPr/>
          <p:nvPr/>
        </p:nvSpPr>
        <p:spPr>
          <a:xfrm>
            <a:off x="5257800" y="41148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54" name="Curved Down Arrow 53"/>
          <p:cNvSpPr/>
          <p:nvPr/>
        </p:nvSpPr>
        <p:spPr>
          <a:xfrm flipH="1">
            <a:off x="8031694" y="35052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5" name="Curved Down Arrow 54"/>
          <p:cNvSpPr/>
          <p:nvPr/>
        </p:nvSpPr>
        <p:spPr>
          <a:xfrm flipH="1">
            <a:off x="4495800" y="25908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6" name="Curved Down Arrow 55"/>
          <p:cNvSpPr/>
          <p:nvPr/>
        </p:nvSpPr>
        <p:spPr>
          <a:xfrm flipH="1">
            <a:off x="8260294" y="35052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Right Arrow 56"/>
          <p:cNvSpPr/>
          <p:nvPr/>
        </p:nvSpPr>
        <p:spPr>
          <a:xfrm>
            <a:off x="5410200" y="42672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58" name="Curved Down Arrow 57"/>
          <p:cNvSpPr/>
          <p:nvPr/>
        </p:nvSpPr>
        <p:spPr>
          <a:xfrm flipH="1">
            <a:off x="8184094" y="3657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9" name="Curved Down Arrow 58"/>
          <p:cNvSpPr/>
          <p:nvPr/>
        </p:nvSpPr>
        <p:spPr>
          <a:xfrm flipH="1">
            <a:off x="4648200" y="27432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0" name="Curved Down Arrow 59"/>
          <p:cNvSpPr/>
          <p:nvPr/>
        </p:nvSpPr>
        <p:spPr>
          <a:xfrm flipH="1">
            <a:off x="8412694" y="3657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 name="Right Arrow 60"/>
          <p:cNvSpPr/>
          <p:nvPr/>
        </p:nvSpPr>
        <p:spPr>
          <a:xfrm>
            <a:off x="5562600" y="44196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62" name="Curved Down Arrow 61"/>
          <p:cNvSpPr/>
          <p:nvPr/>
        </p:nvSpPr>
        <p:spPr>
          <a:xfrm flipH="1">
            <a:off x="8336494" y="38100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 name="Curved Down Arrow 62"/>
          <p:cNvSpPr/>
          <p:nvPr/>
        </p:nvSpPr>
        <p:spPr>
          <a:xfrm flipH="1">
            <a:off x="4800600" y="28956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 name="Curved Down Arrow 63"/>
          <p:cNvSpPr/>
          <p:nvPr/>
        </p:nvSpPr>
        <p:spPr>
          <a:xfrm flipH="1">
            <a:off x="8565094" y="38100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 name="Right Arrow 64"/>
          <p:cNvSpPr/>
          <p:nvPr/>
        </p:nvSpPr>
        <p:spPr>
          <a:xfrm>
            <a:off x="5715000" y="45720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66" name="Curved Down Arrow 65"/>
          <p:cNvSpPr/>
          <p:nvPr/>
        </p:nvSpPr>
        <p:spPr>
          <a:xfrm flipH="1">
            <a:off x="8488894" y="39624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Curved Down Arrow 66"/>
          <p:cNvSpPr/>
          <p:nvPr/>
        </p:nvSpPr>
        <p:spPr>
          <a:xfrm flipH="1">
            <a:off x="4953000" y="30480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8" name="Curved Down Arrow 67"/>
          <p:cNvSpPr/>
          <p:nvPr/>
        </p:nvSpPr>
        <p:spPr>
          <a:xfrm flipH="1">
            <a:off x="8717494" y="39624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9" name="Right Arrow 68"/>
          <p:cNvSpPr/>
          <p:nvPr/>
        </p:nvSpPr>
        <p:spPr>
          <a:xfrm>
            <a:off x="5867400" y="47244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70" name="Curved Down Arrow 69"/>
          <p:cNvSpPr/>
          <p:nvPr/>
        </p:nvSpPr>
        <p:spPr>
          <a:xfrm flipH="1">
            <a:off x="8641294" y="41148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urved Down Arrow 70"/>
          <p:cNvSpPr/>
          <p:nvPr/>
        </p:nvSpPr>
        <p:spPr>
          <a:xfrm flipH="1">
            <a:off x="5105400" y="32004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Curved Down Arrow 71"/>
          <p:cNvSpPr/>
          <p:nvPr/>
        </p:nvSpPr>
        <p:spPr>
          <a:xfrm flipH="1">
            <a:off x="8869894" y="41148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3" name="Right Arrow 72"/>
          <p:cNvSpPr/>
          <p:nvPr/>
        </p:nvSpPr>
        <p:spPr>
          <a:xfrm>
            <a:off x="6019800" y="48768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74" name="Curved Down Arrow 73"/>
          <p:cNvSpPr/>
          <p:nvPr/>
        </p:nvSpPr>
        <p:spPr>
          <a:xfrm flipH="1">
            <a:off x="8793694" y="42672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Curved Down Arrow 74"/>
          <p:cNvSpPr/>
          <p:nvPr/>
        </p:nvSpPr>
        <p:spPr>
          <a:xfrm flipH="1">
            <a:off x="5257800" y="33528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6" name="Curved Down Arrow 75"/>
          <p:cNvSpPr/>
          <p:nvPr/>
        </p:nvSpPr>
        <p:spPr>
          <a:xfrm flipH="1">
            <a:off x="9022294" y="42672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Title 1"/>
          <p:cNvSpPr txBox="1">
            <a:spLocks/>
          </p:cNvSpPr>
          <p:nvPr/>
        </p:nvSpPr>
        <p:spPr>
          <a:xfrm>
            <a:off x="341044" y="161926"/>
            <a:ext cx="7162800" cy="1285874"/>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MTB </a:t>
            </a:r>
            <a:r>
              <a:rPr lang="en-US" sz="3000" i="1" dirty="0" smtClean="0"/>
              <a:t>trivially parallel</a:t>
            </a:r>
            <a:r>
              <a:rPr lang="en-US" sz="3000" dirty="0" smtClean="0"/>
              <a:t> Workflow</a:t>
            </a:r>
            <a:br>
              <a:rPr lang="en-US" sz="3000" dirty="0" smtClean="0"/>
            </a:br>
            <a:r>
              <a:rPr lang="en-US" sz="3000" dirty="0" smtClean="0"/>
              <a:t/>
            </a:r>
            <a:br>
              <a:rPr lang="en-US" sz="3000" dirty="0" smtClean="0"/>
            </a:br>
            <a:endParaRPr lang="en-US" sz="3000" dirty="0"/>
          </a:p>
        </p:txBody>
      </p:sp>
    </p:spTree>
    <p:extLst>
      <p:ext uri="{BB962C8B-B14F-4D97-AF65-F5344CB8AC3E}">
        <p14:creationId xmlns:p14="http://schemas.microsoft.com/office/powerpoint/2010/main" val="126888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Rapid Learning Precision Oncology</a:t>
            </a:r>
            <a:endParaRPr lang="en-US" dirty="0"/>
          </a:p>
        </p:txBody>
      </p:sp>
      <p:pic>
        <p:nvPicPr>
          <p:cNvPr id="5" name="Picture 4" descr="Rapid Learning for Precision Oncology - as publiished.pdf - Adobe Reader">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91000" y="2362200"/>
            <a:ext cx="4297680" cy="3784600"/>
          </a:xfrm>
          <a:prstGeom prst="rect">
            <a:avLst/>
          </a:prstGeom>
          <a:ln>
            <a:noFill/>
          </a:ln>
          <a:effectLst>
            <a:outerShdw blurRad="292100" dist="139700" dir="2700000" algn="tl" rotWithShape="0">
              <a:srgbClr val="333333">
                <a:alpha val="65000"/>
              </a:srgbClr>
            </a:outerShdw>
          </a:effectLst>
        </p:spPr>
      </p:pic>
      <p:pic>
        <p:nvPicPr>
          <p:cNvPr id="10242" name="Picture 2" descr="Front cover of Nature Reviews Clinical Oncology"/>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1080" y="990600"/>
            <a:ext cx="3474720" cy="4560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39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3" y="228600"/>
            <a:ext cx="8473017" cy="685563"/>
          </a:xfrm>
        </p:spPr>
        <p:txBody>
          <a:bodyPr/>
          <a:lstStyle/>
          <a:p>
            <a:r>
              <a:rPr lang="en-US" sz="2800" dirty="0" smtClean="0"/>
              <a:t>Global Cumulative Treatment Analysis (GCTA)</a:t>
            </a:r>
            <a:endParaRPr lang="en-US" sz="2800" dirty="0"/>
          </a:p>
        </p:txBody>
      </p:sp>
      <p:pic>
        <p:nvPicPr>
          <p:cNvPr id="3" name="Picture 2" descr="Screen Shot 2014-07-29 at 12.50.4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329786"/>
            <a:ext cx="9144000" cy="4918614"/>
          </a:xfrm>
          <a:prstGeom prst="rect">
            <a:avLst/>
          </a:prstGeom>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1000" y="3716869"/>
            <a:ext cx="1280160" cy="108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txBox="1">
            <a:spLocks/>
          </p:cNvSpPr>
          <p:nvPr/>
        </p:nvSpPr>
        <p:spPr>
          <a:xfrm>
            <a:off x="5638800" y="6553200"/>
            <a:ext cx="3443817" cy="270717"/>
          </a:xfrm>
          <a:prstGeom prst="rect">
            <a:avLst/>
          </a:prstGeom>
        </p:spPr>
        <p:txBody>
          <a:bodyPr vert="horz" lIns="91440" tIns="45720" rIns="91440" bIns="45720" rtlCol="0">
            <a:normAutofit fontScale="92500" lnSpcReduction="10000"/>
          </a:bodyPr>
          <a:lstStyle>
            <a:lvl1pPr marL="349250" indent="-349250" algn="l" defTabSz="914400" rtl="0" eaLnBrk="1" latinLnBrk="0" hangingPunct="1">
              <a:spcBef>
                <a:spcPts val="2000"/>
              </a:spcBef>
              <a:buClr>
                <a:schemeClr val="accent1">
                  <a:lumMod val="60000"/>
                  <a:lumOff val="40000"/>
                </a:schemeClr>
              </a:buClr>
              <a:buSzPct val="110000"/>
              <a:buFont typeface="Arial"/>
              <a:buChar char="•"/>
              <a:defRPr sz="2400" kern="1200">
                <a:solidFill>
                  <a:schemeClr val="tx1">
                    <a:lumMod val="65000"/>
                    <a:lumOff val="35000"/>
                  </a:schemeClr>
                </a:solidFill>
                <a:latin typeface="Arial Rounded MT Bold"/>
                <a:ea typeface="+mn-ea"/>
                <a:cs typeface="Arial Rounded MT Bold"/>
              </a:defRPr>
            </a:lvl1pPr>
            <a:lvl2pPr marL="685800" indent="-336550" algn="l" defTabSz="914400" rtl="0" eaLnBrk="1" latinLnBrk="0" hangingPunct="1">
              <a:spcBef>
                <a:spcPts val="600"/>
              </a:spcBef>
              <a:buClr>
                <a:schemeClr val="accent1">
                  <a:lumMod val="75000"/>
                </a:schemeClr>
              </a:buClr>
              <a:buSzPct val="110000"/>
              <a:buFont typeface="Lucida Grande"/>
              <a:buChar char="−"/>
              <a:defRPr sz="2200" kern="1200">
                <a:solidFill>
                  <a:schemeClr val="tx1">
                    <a:lumMod val="65000"/>
                    <a:lumOff val="35000"/>
                  </a:schemeClr>
                </a:solidFill>
                <a:latin typeface="Arial Rounded MT Bold"/>
                <a:ea typeface="+mn-ea"/>
                <a:cs typeface="Arial Rounded MT Bold"/>
              </a:defRPr>
            </a:lvl2pPr>
            <a:lvl3pPr marL="968375" indent="-282575" algn="l" defTabSz="914400" rtl="0" eaLnBrk="1" latinLnBrk="0" hangingPunct="1">
              <a:spcBef>
                <a:spcPts val="600"/>
              </a:spcBef>
              <a:buClr>
                <a:schemeClr val="accent1">
                  <a:lumMod val="60000"/>
                  <a:lumOff val="40000"/>
                </a:schemeClr>
              </a:buClr>
              <a:buSzPct val="110000"/>
              <a:buFont typeface="Arial"/>
              <a:buChar char="•"/>
              <a:defRPr sz="2000" kern="1200">
                <a:solidFill>
                  <a:schemeClr val="tx1">
                    <a:lumMod val="65000"/>
                    <a:lumOff val="35000"/>
                  </a:schemeClr>
                </a:solidFill>
                <a:latin typeface="Arial Rounded MT Bold"/>
                <a:ea typeface="+mn-ea"/>
                <a:cs typeface="Arial Rounded MT Bold"/>
              </a:defRPr>
            </a:lvl3pPr>
            <a:lvl4pPr marL="1263650" indent="-295275" algn="l" defTabSz="914400" rtl="0" eaLnBrk="1" latinLnBrk="0" hangingPunct="1">
              <a:spcBef>
                <a:spcPts val="600"/>
              </a:spcBef>
              <a:buClr>
                <a:schemeClr val="accent1">
                  <a:lumMod val="75000"/>
                </a:schemeClr>
              </a:buClr>
              <a:buSzPct val="110000"/>
              <a:buFont typeface="Lucida Grande"/>
              <a:buChar char="−"/>
              <a:defRPr sz="1800" kern="1200">
                <a:solidFill>
                  <a:schemeClr val="tx1">
                    <a:lumMod val="65000"/>
                    <a:lumOff val="35000"/>
                  </a:schemeClr>
                </a:solidFill>
                <a:latin typeface="Arial Rounded MT Bold"/>
                <a:ea typeface="+mn-ea"/>
                <a:cs typeface="Arial Rounded MT Bold"/>
              </a:defRPr>
            </a:lvl4pPr>
            <a:lvl5pPr marL="1546225" indent="-282575" algn="l" defTabSz="914400" rtl="0" eaLnBrk="1" latinLnBrk="0" hangingPunct="1">
              <a:spcBef>
                <a:spcPts val="600"/>
              </a:spcBef>
              <a:buClr>
                <a:schemeClr val="accent1">
                  <a:lumMod val="60000"/>
                  <a:lumOff val="40000"/>
                </a:schemeClr>
              </a:buClr>
              <a:buSzPct val="110000"/>
              <a:buFont typeface="Arial"/>
              <a:buChar char="•"/>
              <a:defRPr sz="1800" kern="1200">
                <a:solidFill>
                  <a:schemeClr val="tx1">
                    <a:lumMod val="65000"/>
                    <a:lumOff val="35000"/>
                  </a:schemeClr>
                </a:solidFill>
                <a:latin typeface="Arial Rounded MT Bold"/>
                <a:ea typeface="+mn-ea"/>
                <a:cs typeface="Arial Rounded MT Bold"/>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Arial"/>
              <a:buNone/>
            </a:pPr>
            <a:r>
              <a:rPr lang="en-US" sz="1400" dirty="0" smtClean="0"/>
              <a:t>Nature Reviews Clinical Oncology, 2014</a:t>
            </a:r>
            <a:endParaRPr lang="en-US" sz="1400" dirty="0"/>
          </a:p>
        </p:txBody>
      </p:sp>
      <p:sp>
        <p:nvSpPr>
          <p:cNvPr id="6" name="Content Placeholder 4"/>
          <p:cNvSpPr txBox="1">
            <a:spLocks/>
          </p:cNvSpPr>
          <p:nvPr/>
        </p:nvSpPr>
        <p:spPr>
          <a:xfrm>
            <a:off x="5649384" y="6358683"/>
            <a:ext cx="3443817" cy="270717"/>
          </a:xfrm>
          <a:prstGeom prst="rect">
            <a:avLst/>
          </a:prstGeom>
        </p:spPr>
        <p:txBody>
          <a:bodyPr vert="horz" lIns="91440" tIns="45720" rIns="91440" bIns="45720" rtlCol="0">
            <a:normAutofit fontScale="92500" lnSpcReduction="10000"/>
          </a:bodyPr>
          <a:lstStyle>
            <a:lvl1pPr marL="349250" indent="-349250" algn="l" defTabSz="914400" rtl="0" eaLnBrk="1" latinLnBrk="0" hangingPunct="1">
              <a:spcBef>
                <a:spcPts val="2000"/>
              </a:spcBef>
              <a:buClr>
                <a:schemeClr val="accent1">
                  <a:lumMod val="60000"/>
                  <a:lumOff val="40000"/>
                </a:schemeClr>
              </a:buClr>
              <a:buSzPct val="110000"/>
              <a:buFont typeface="Arial"/>
              <a:buChar char="•"/>
              <a:defRPr sz="2400" kern="1200">
                <a:solidFill>
                  <a:schemeClr val="tx1">
                    <a:lumMod val="65000"/>
                    <a:lumOff val="35000"/>
                  </a:schemeClr>
                </a:solidFill>
                <a:latin typeface="Arial Rounded MT Bold"/>
                <a:ea typeface="+mn-ea"/>
                <a:cs typeface="Arial Rounded MT Bold"/>
              </a:defRPr>
            </a:lvl1pPr>
            <a:lvl2pPr marL="685800" indent="-336550" algn="l" defTabSz="914400" rtl="0" eaLnBrk="1" latinLnBrk="0" hangingPunct="1">
              <a:spcBef>
                <a:spcPts val="600"/>
              </a:spcBef>
              <a:buClr>
                <a:schemeClr val="accent1">
                  <a:lumMod val="75000"/>
                </a:schemeClr>
              </a:buClr>
              <a:buSzPct val="110000"/>
              <a:buFont typeface="Lucida Grande"/>
              <a:buChar char="−"/>
              <a:defRPr sz="2200" kern="1200">
                <a:solidFill>
                  <a:schemeClr val="tx1">
                    <a:lumMod val="65000"/>
                    <a:lumOff val="35000"/>
                  </a:schemeClr>
                </a:solidFill>
                <a:latin typeface="Arial Rounded MT Bold"/>
                <a:ea typeface="+mn-ea"/>
                <a:cs typeface="Arial Rounded MT Bold"/>
              </a:defRPr>
            </a:lvl2pPr>
            <a:lvl3pPr marL="968375" indent="-282575" algn="l" defTabSz="914400" rtl="0" eaLnBrk="1" latinLnBrk="0" hangingPunct="1">
              <a:spcBef>
                <a:spcPts val="600"/>
              </a:spcBef>
              <a:buClr>
                <a:schemeClr val="accent1">
                  <a:lumMod val="60000"/>
                  <a:lumOff val="40000"/>
                </a:schemeClr>
              </a:buClr>
              <a:buSzPct val="110000"/>
              <a:buFont typeface="Arial"/>
              <a:buChar char="•"/>
              <a:defRPr sz="2000" kern="1200">
                <a:solidFill>
                  <a:schemeClr val="tx1">
                    <a:lumMod val="65000"/>
                    <a:lumOff val="35000"/>
                  </a:schemeClr>
                </a:solidFill>
                <a:latin typeface="Arial Rounded MT Bold"/>
                <a:ea typeface="+mn-ea"/>
                <a:cs typeface="Arial Rounded MT Bold"/>
              </a:defRPr>
            </a:lvl3pPr>
            <a:lvl4pPr marL="1263650" indent="-295275" algn="l" defTabSz="914400" rtl="0" eaLnBrk="1" latinLnBrk="0" hangingPunct="1">
              <a:spcBef>
                <a:spcPts val="600"/>
              </a:spcBef>
              <a:buClr>
                <a:schemeClr val="accent1">
                  <a:lumMod val="75000"/>
                </a:schemeClr>
              </a:buClr>
              <a:buSzPct val="110000"/>
              <a:buFont typeface="Lucida Grande"/>
              <a:buChar char="−"/>
              <a:defRPr sz="1800" kern="1200">
                <a:solidFill>
                  <a:schemeClr val="tx1">
                    <a:lumMod val="65000"/>
                    <a:lumOff val="35000"/>
                  </a:schemeClr>
                </a:solidFill>
                <a:latin typeface="Arial Rounded MT Bold"/>
                <a:ea typeface="+mn-ea"/>
                <a:cs typeface="Arial Rounded MT Bold"/>
              </a:defRPr>
            </a:lvl4pPr>
            <a:lvl5pPr marL="1546225" indent="-282575" algn="l" defTabSz="914400" rtl="0" eaLnBrk="1" latinLnBrk="0" hangingPunct="1">
              <a:spcBef>
                <a:spcPts val="600"/>
              </a:spcBef>
              <a:buClr>
                <a:schemeClr val="accent1">
                  <a:lumMod val="60000"/>
                  <a:lumOff val="40000"/>
                </a:schemeClr>
              </a:buClr>
              <a:buSzPct val="110000"/>
              <a:buFont typeface="Arial"/>
              <a:buChar char="•"/>
              <a:defRPr sz="1800" kern="1200">
                <a:solidFill>
                  <a:schemeClr val="tx1">
                    <a:lumMod val="65000"/>
                    <a:lumOff val="35000"/>
                  </a:schemeClr>
                </a:solidFill>
                <a:latin typeface="Arial Rounded MT Bold"/>
                <a:ea typeface="+mn-ea"/>
                <a:cs typeface="Arial Rounded MT Bold"/>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Arial"/>
              <a:buNone/>
            </a:pPr>
            <a:r>
              <a:rPr lang="en-US" sz="1400" dirty="0" err="1" smtClean="0"/>
              <a:t>ArXiv</a:t>
            </a:r>
            <a:r>
              <a:rPr lang="en-US" sz="1400" dirty="0" smtClean="0"/>
              <a:t> 1308.1066, 2013</a:t>
            </a:r>
            <a:endParaRPr lang="en-US" sz="1400" dirty="0"/>
          </a:p>
        </p:txBody>
      </p:sp>
      <p:sp>
        <p:nvSpPr>
          <p:cNvPr id="7" name="Content Placeholder 4"/>
          <p:cNvSpPr txBox="1">
            <a:spLocks/>
          </p:cNvSpPr>
          <p:nvPr/>
        </p:nvSpPr>
        <p:spPr>
          <a:xfrm>
            <a:off x="381000" y="796083"/>
            <a:ext cx="7772400" cy="270717"/>
          </a:xfrm>
          <a:prstGeom prst="rect">
            <a:avLst/>
          </a:prstGeom>
        </p:spPr>
        <p:txBody>
          <a:bodyPr vert="horz" lIns="91440" tIns="45720" rIns="91440" bIns="45720" rtlCol="0">
            <a:noAutofit/>
          </a:bodyPr>
          <a:lstStyle>
            <a:lvl1pPr marL="349250" indent="-349250" algn="l" defTabSz="914400" rtl="0" eaLnBrk="1" latinLnBrk="0" hangingPunct="1">
              <a:spcBef>
                <a:spcPts val="2000"/>
              </a:spcBef>
              <a:buClr>
                <a:schemeClr val="accent1">
                  <a:lumMod val="60000"/>
                  <a:lumOff val="40000"/>
                </a:schemeClr>
              </a:buClr>
              <a:buSzPct val="110000"/>
              <a:buFont typeface="Arial"/>
              <a:buChar char="•"/>
              <a:defRPr sz="2400" kern="1200">
                <a:solidFill>
                  <a:schemeClr val="tx1">
                    <a:lumMod val="65000"/>
                    <a:lumOff val="35000"/>
                  </a:schemeClr>
                </a:solidFill>
                <a:latin typeface="Arial Rounded MT Bold"/>
                <a:ea typeface="+mn-ea"/>
                <a:cs typeface="Arial Rounded MT Bold"/>
              </a:defRPr>
            </a:lvl1pPr>
            <a:lvl2pPr marL="685800" indent="-336550" algn="l" defTabSz="914400" rtl="0" eaLnBrk="1" latinLnBrk="0" hangingPunct="1">
              <a:spcBef>
                <a:spcPts val="600"/>
              </a:spcBef>
              <a:buClr>
                <a:schemeClr val="accent1">
                  <a:lumMod val="75000"/>
                </a:schemeClr>
              </a:buClr>
              <a:buSzPct val="110000"/>
              <a:buFont typeface="Lucida Grande"/>
              <a:buChar char="−"/>
              <a:defRPr sz="2200" kern="1200">
                <a:solidFill>
                  <a:schemeClr val="tx1">
                    <a:lumMod val="65000"/>
                    <a:lumOff val="35000"/>
                  </a:schemeClr>
                </a:solidFill>
                <a:latin typeface="Arial Rounded MT Bold"/>
                <a:ea typeface="+mn-ea"/>
                <a:cs typeface="Arial Rounded MT Bold"/>
              </a:defRPr>
            </a:lvl2pPr>
            <a:lvl3pPr marL="968375" indent="-282575" algn="l" defTabSz="914400" rtl="0" eaLnBrk="1" latinLnBrk="0" hangingPunct="1">
              <a:spcBef>
                <a:spcPts val="600"/>
              </a:spcBef>
              <a:buClr>
                <a:schemeClr val="accent1">
                  <a:lumMod val="60000"/>
                  <a:lumOff val="40000"/>
                </a:schemeClr>
              </a:buClr>
              <a:buSzPct val="110000"/>
              <a:buFont typeface="Arial"/>
              <a:buChar char="•"/>
              <a:defRPr sz="2000" kern="1200">
                <a:solidFill>
                  <a:schemeClr val="tx1">
                    <a:lumMod val="65000"/>
                    <a:lumOff val="35000"/>
                  </a:schemeClr>
                </a:solidFill>
                <a:latin typeface="Arial Rounded MT Bold"/>
                <a:ea typeface="+mn-ea"/>
                <a:cs typeface="Arial Rounded MT Bold"/>
              </a:defRPr>
            </a:lvl3pPr>
            <a:lvl4pPr marL="1263650" indent="-295275" algn="l" defTabSz="914400" rtl="0" eaLnBrk="1" latinLnBrk="0" hangingPunct="1">
              <a:spcBef>
                <a:spcPts val="600"/>
              </a:spcBef>
              <a:buClr>
                <a:schemeClr val="accent1">
                  <a:lumMod val="75000"/>
                </a:schemeClr>
              </a:buClr>
              <a:buSzPct val="110000"/>
              <a:buFont typeface="Lucida Grande"/>
              <a:buChar char="−"/>
              <a:defRPr sz="1800" kern="1200">
                <a:solidFill>
                  <a:schemeClr val="tx1">
                    <a:lumMod val="65000"/>
                    <a:lumOff val="35000"/>
                  </a:schemeClr>
                </a:solidFill>
                <a:latin typeface="Arial Rounded MT Bold"/>
                <a:ea typeface="+mn-ea"/>
                <a:cs typeface="Arial Rounded MT Bold"/>
              </a:defRPr>
            </a:lvl4pPr>
            <a:lvl5pPr marL="1546225" indent="-282575" algn="l" defTabSz="914400" rtl="0" eaLnBrk="1" latinLnBrk="0" hangingPunct="1">
              <a:spcBef>
                <a:spcPts val="600"/>
              </a:spcBef>
              <a:buClr>
                <a:schemeClr val="accent1">
                  <a:lumMod val="60000"/>
                  <a:lumOff val="40000"/>
                </a:schemeClr>
              </a:buClr>
              <a:buSzPct val="110000"/>
              <a:buFont typeface="Arial"/>
              <a:buChar char="•"/>
              <a:defRPr sz="1800" kern="1200">
                <a:solidFill>
                  <a:schemeClr val="tx1">
                    <a:lumMod val="65000"/>
                    <a:lumOff val="35000"/>
                  </a:schemeClr>
                </a:solidFill>
                <a:latin typeface="Arial Rounded MT Bold"/>
                <a:ea typeface="+mn-ea"/>
                <a:cs typeface="Arial Rounded MT Bold"/>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Arial"/>
              <a:buNone/>
            </a:pPr>
            <a:r>
              <a:rPr lang="en-US" sz="1800" i="1" dirty="0" smtClean="0"/>
              <a:t>Exploration/Exploitation Tradeoff across </a:t>
            </a:r>
            <a:r>
              <a:rPr lang="en-US" sz="1800" b="1" i="1" dirty="0" smtClean="0"/>
              <a:t>all</a:t>
            </a:r>
            <a:r>
              <a:rPr lang="en-US" sz="1800" i="1" dirty="0" smtClean="0"/>
              <a:t> patient encounters</a:t>
            </a:r>
            <a:endParaRPr lang="en-US" sz="1800" i="1" dirty="0"/>
          </a:p>
        </p:txBody>
      </p:sp>
      <p:sp>
        <p:nvSpPr>
          <p:cNvPr id="8" name="Right Arrow 7"/>
          <p:cNvSpPr/>
          <p:nvPr/>
        </p:nvSpPr>
        <p:spPr>
          <a:xfrm>
            <a:off x="990600" y="5148977"/>
            <a:ext cx="1515533" cy="132802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solidFill>
                  <a:schemeClr val="tx1"/>
                </a:solidFill>
              </a:rPr>
              <a:t>E/E Search Control</a:t>
            </a:r>
            <a:endParaRPr lang="en-US" sz="1400" dirty="0">
              <a:solidFill>
                <a:schemeClr val="tx1"/>
              </a:solidFill>
            </a:endParaRPr>
          </a:p>
        </p:txBody>
      </p:sp>
    </p:spTree>
    <p:extLst>
      <p:ext uri="{BB962C8B-B14F-4D97-AF65-F5344CB8AC3E}">
        <p14:creationId xmlns:p14="http://schemas.microsoft.com/office/powerpoint/2010/main" val="381470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2-20 at 1.39.38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02523" y="4147423"/>
            <a:ext cx="1776953" cy="1981200"/>
          </a:xfrm>
          <a:prstGeom prst="rect">
            <a:avLst/>
          </a:prstGeom>
        </p:spPr>
      </p:pic>
      <p:sp>
        <p:nvSpPr>
          <p:cNvPr id="41" name="Shape 41"/>
          <p:cNvSpPr/>
          <p:nvPr/>
        </p:nvSpPr>
        <p:spPr>
          <a:xfrm>
            <a:off x="265931" y="2237601"/>
            <a:ext cx="2775625"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2000" b="1"/>
            </a:lvl1pPr>
          </a:lstStyle>
          <a:p>
            <a:pPr lvl="0">
              <a:defRPr sz="1800" b="0"/>
            </a:pPr>
            <a:r>
              <a:rPr lang="en-US" dirty="0" smtClean="0"/>
              <a:t>Typical Clinical Workflow:</a:t>
            </a:r>
            <a:endParaRPr dirty="0"/>
          </a:p>
        </p:txBody>
      </p:sp>
      <p:sp>
        <p:nvSpPr>
          <p:cNvPr id="81" name="Shape 81"/>
          <p:cNvSpPr/>
          <p:nvPr/>
        </p:nvSpPr>
        <p:spPr>
          <a:xfrm>
            <a:off x="3200400" y="3260935"/>
            <a:ext cx="660399" cy="307777"/>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lang="en-US" sz="1000" b="1" dirty="0" smtClean="0"/>
              <a:t>Case</a:t>
            </a:r>
            <a:br>
              <a:rPr lang="en-US" sz="1000" b="1" dirty="0" smtClean="0"/>
            </a:br>
            <a:r>
              <a:rPr lang="en-US" sz="1000" b="1" dirty="0" smtClean="0"/>
              <a:t>Summary</a:t>
            </a:r>
          </a:p>
        </p:txBody>
      </p:sp>
      <p:sp>
        <p:nvSpPr>
          <p:cNvPr id="82" name="Shape 82"/>
          <p:cNvSpPr/>
          <p:nvPr/>
        </p:nvSpPr>
        <p:spPr>
          <a:xfrm>
            <a:off x="5410200" y="2936690"/>
            <a:ext cx="628814"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Causal Mech.</a:t>
            </a:r>
          </a:p>
          <a:p>
            <a:pPr lvl="0" algn="l">
              <a:defRPr sz="1800"/>
            </a:pPr>
            <a:endParaRPr sz="1000" b="1"/>
          </a:p>
          <a:p>
            <a:pPr lvl="0" algn="l">
              <a:defRPr sz="1800"/>
            </a:pPr>
            <a:r>
              <a:rPr sz="1000" b="1"/>
              <a:t>Hyp-1</a:t>
            </a:r>
          </a:p>
          <a:p>
            <a:pPr lvl="0" algn="l">
              <a:defRPr sz="1800"/>
            </a:pPr>
            <a:r>
              <a:rPr sz="1000" b="1"/>
              <a:t>Hyp-2</a:t>
            </a:r>
          </a:p>
          <a:p>
            <a:pPr lvl="0" algn="l">
              <a:defRPr sz="1800"/>
            </a:pPr>
            <a:r>
              <a:rPr sz="1000" b="1"/>
              <a:t>-</a:t>
            </a:r>
          </a:p>
        </p:txBody>
      </p:sp>
      <p:sp>
        <p:nvSpPr>
          <p:cNvPr id="83" name="Shape 83"/>
          <p:cNvSpPr/>
          <p:nvPr/>
        </p:nvSpPr>
        <p:spPr>
          <a:xfrm>
            <a:off x="6101422" y="2936690"/>
            <a:ext cx="636969"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Rx </a:t>
            </a:r>
          </a:p>
          <a:p>
            <a:pPr lvl="0" algn="l">
              <a:defRPr sz="1800"/>
            </a:pPr>
            <a:r>
              <a:rPr sz="1000" b="1"/>
              <a:t>Strategy</a:t>
            </a:r>
          </a:p>
          <a:p>
            <a:pPr lvl="0" algn="l">
              <a:defRPr sz="1800"/>
            </a:pPr>
            <a:endParaRPr sz="1000" b="1"/>
          </a:p>
          <a:p>
            <a:pPr lvl="0" algn="l">
              <a:defRPr sz="1800"/>
            </a:pPr>
            <a:r>
              <a:rPr sz="1000" b="1"/>
              <a:t>Opt-1</a:t>
            </a:r>
          </a:p>
          <a:p>
            <a:pPr lvl="0" algn="l">
              <a:defRPr sz="1800"/>
            </a:pPr>
            <a:r>
              <a:rPr sz="1000" b="1"/>
              <a:t>Opt-2</a:t>
            </a:r>
          </a:p>
          <a:p>
            <a:pPr lvl="0" algn="l">
              <a:defRPr sz="1800"/>
            </a:pPr>
            <a:r>
              <a:rPr sz="1000" b="1"/>
              <a:t>-</a:t>
            </a:r>
          </a:p>
        </p:txBody>
      </p:sp>
      <p:sp>
        <p:nvSpPr>
          <p:cNvPr id="98" name="Shape 98"/>
          <p:cNvSpPr/>
          <p:nvPr/>
        </p:nvSpPr>
        <p:spPr>
          <a:xfrm>
            <a:off x="3903134" y="1855113"/>
            <a:ext cx="4402666" cy="4308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lgn="ctr">
              <a:defRPr sz="1800"/>
            </a:pPr>
            <a:r>
              <a:rPr sz="1400" b="1" dirty="0"/>
              <a:t>Treatment </a:t>
            </a:r>
            <a:r>
              <a:rPr sz="1400" b="1" dirty="0" smtClean="0"/>
              <a:t>Hypothesis</a:t>
            </a:r>
            <a:r>
              <a:rPr lang="en-US" sz="1400" b="1" dirty="0" smtClean="0"/>
              <a:t> </a:t>
            </a:r>
            <a:r>
              <a:rPr sz="1400" b="1" dirty="0" smtClean="0"/>
              <a:t>Generation</a:t>
            </a:r>
            <a:r>
              <a:rPr lang="en-US" sz="1400" b="1" dirty="0" smtClean="0"/>
              <a:t/>
            </a:r>
            <a:br>
              <a:rPr lang="en-US" sz="1400" b="1" dirty="0" smtClean="0"/>
            </a:br>
            <a:r>
              <a:rPr sz="1400" b="1" dirty="0" smtClean="0"/>
              <a:t>&amp; </a:t>
            </a:r>
            <a:r>
              <a:rPr sz="1400" b="1" dirty="0"/>
              <a:t>Testing </a:t>
            </a:r>
            <a:r>
              <a:rPr sz="1400" b="1" dirty="0" smtClean="0"/>
              <a:t>Cycles </a:t>
            </a:r>
            <a:endParaRPr sz="1400" b="1" dirty="0"/>
          </a:p>
        </p:txBody>
      </p:sp>
      <p:sp>
        <p:nvSpPr>
          <p:cNvPr id="2" name="Right Arrow 1"/>
          <p:cNvSpPr/>
          <p:nvPr/>
        </p:nvSpPr>
        <p:spPr>
          <a:xfrm>
            <a:off x="76200" y="2743452"/>
            <a:ext cx="16002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Patient</a:t>
            </a:r>
          </a:p>
          <a:p>
            <a:pPr algn="ctr"/>
            <a:r>
              <a:rPr lang="en-US" sz="1000" dirty="0" smtClean="0">
                <a:solidFill>
                  <a:schemeClr val="tx1"/>
                </a:solidFill>
              </a:rPr>
              <a:t>Recommended for MTB Process</a:t>
            </a:r>
            <a:endParaRPr lang="en-US" sz="1000" dirty="0">
              <a:solidFill>
                <a:schemeClr val="tx1"/>
              </a:solidFill>
            </a:endParaRPr>
          </a:p>
        </p:txBody>
      </p:sp>
      <p:sp>
        <p:nvSpPr>
          <p:cNvPr id="87" name="Right Arrow 86"/>
          <p:cNvSpPr/>
          <p:nvPr/>
        </p:nvSpPr>
        <p:spPr>
          <a:xfrm>
            <a:off x="1684867" y="2743200"/>
            <a:ext cx="1515533"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Molecular Testing</a:t>
            </a:r>
            <a:endParaRPr lang="en-US" sz="1400" dirty="0">
              <a:solidFill>
                <a:schemeClr val="tx1"/>
              </a:solidFill>
            </a:endParaRPr>
          </a:p>
        </p:txBody>
      </p:sp>
      <p:sp>
        <p:nvSpPr>
          <p:cNvPr id="89" name="Right Arrow 88"/>
          <p:cNvSpPr/>
          <p:nvPr/>
        </p:nvSpPr>
        <p:spPr>
          <a:xfrm>
            <a:off x="3886200" y="27432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31" name="Curved Down Arrow 30"/>
          <p:cNvSpPr/>
          <p:nvPr/>
        </p:nvSpPr>
        <p:spPr>
          <a:xfrm flipH="1">
            <a:off x="3124200" y="12192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ight Arrow 15"/>
          <p:cNvSpPr/>
          <p:nvPr/>
        </p:nvSpPr>
        <p:spPr>
          <a:xfrm>
            <a:off x="4038600" y="28956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18" name="Curved Down Arrow 17"/>
          <p:cNvSpPr/>
          <p:nvPr/>
        </p:nvSpPr>
        <p:spPr>
          <a:xfrm flipH="1">
            <a:off x="3581400" y="1371600"/>
            <a:ext cx="55626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ight Arrow 19"/>
          <p:cNvSpPr/>
          <p:nvPr/>
        </p:nvSpPr>
        <p:spPr>
          <a:xfrm>
            <a:off x="4191000" y="30480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22" name="Curved Down Arrow 21"/>
          <p:cNvSpPr/>
          <p:nvPr/>
        </p:nvSpPr>
        <p:spPr>
          <a:xfrm flipH="1">
            <a:off x="4038600" y="1524000"/>
            <a:ext cx="52578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ight Arrow 23"/>
          <p:cNvSpPr/>
          <p:nvPr/>
        </p:nvSpPr>
        <p:spPr>
          <a:xfrm>
            <a:off x="4343400" y="32004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26" name="Curved Down Arrow 25"/>
          <p:cNvSpPr/>
          <p:nvPr/>
        </p:nvSpPr>
        <p:spPr>
          <a:xfrm flipH="1">
            <a:off x="4495800" y="1676400"/>
            <a:ext cx="49530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ight Arrow 27"/>
          <p:cNvSpPr/>
          <p:nvPr/>
        </p:nvSpPr>
        <p:spPr>
          <a:xfrm>
            <a:off x="4495800" y="33528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34" name="Curved Down Arrow 33"/>
          <p:cNvSpPr/>
          <p:nvPr/>
        </p:nvSpPr>
        <p:spPr>
          <a:xfrm flipH="1">
            <a:off x="4953000" y="1828800"/>
            <a:ext cx="46482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Right Arrow 35"/>
          <p:cNvSpPr/>
          <p:nvPr/>
        </p:nvSpPr>
        <p:spPr>
          <a:xfrm>
            <a:off x="4648200" y="35052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38" name="Curved Down Arrow 37"/>
          <p:cNvSpPr/>
          <p:nvPr/>
        </p:nvSpPr>
        <p:spPr>
          <a:xfrm flipH="1">
            <a:off x="5257800" y="1981200"/>
            <a:ext cx="44958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Right Arrow 39"/>
          <p:cNvSpPr/>
          <p:nvPr/>
        </p:nvSpPr>
        <p:spPr>
          <a:xfrm>
            <a:off x="4800600" y="36576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43" name="Curved Down Arrow 42"/>
          <p:cNvSpPr/>
          <p:nvPr/>
        </p:nvSpPr>
        <p:spPr>
          <a:xfrm flipH="1">
            <a:off x="5638800" y="2133600"/>
            <a:ext cx="42672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Right Arrow 44"/>
          <p:cNvSpPr/>
          <p:nvPr/>
        </p:nvSpPr>
        <p:spPr>
          <a:xfrm>
            <a:off x="4953000" y="38100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47" name="Curved Down Arrow 46"/>
          <p:cNvSpPr/>
          <p:nvPr/>
        </p:nvSpPr>
        <p:spPr>
          <a:xfrm flipH="1">
            <a:off x="6019800" y="2286000"/>
            <a:ext cx="40386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Right Arrow 48"/>
          <p:cNvSpPr/>
          <p:nvPr/>
        </p:nvSpPr>
        <p:spPr>
          <a:xfrm>
            <a:off x="5105400" y="39624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51" name="Curved Down Arrow 50"/>
          <p:cNvSpPr/>
          <p:nvPr/>
        </p:nvSpPr>
        <p:spPr>
          <a:xfrm flipH="1">
            <a:off x="6477000" y="2438400"/>
            <a:ext cx="37338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3" name="Right Arrow 52"/>
          <p:cNvSpPr/>
          <p:nvPr/>
        </p:nvSpPr>
        <p:spPr>
          <a:xfrm>
            <a:off x="5257800" y="41148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57" name="Right Arrow 56"/>
          <p:cNvSpPr/>
          <p:nvPr/>
        </p:nvSpPr>
        <p:spPr>
          <a:xfrm>
            <a:off x="5410200" y="42672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61" name="Right Arrow 60"/>
          <p:cNvSpPr/>
          <p:nvPr/>
        </p:nvSpPr>
        <p:spPr>
          <a:xfrm>
            <a:off x="5562600" y="44196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65" name="Right Arrow 64"/>
          <p:cNvSpPr/>
          <p:nvPr/>
        </p:nvSpPr>
        <p:spPr>
          <a:xfrm>
            <a:off x="5715000" y="45720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69" name="Right Arrow 68"/>
          <p:cNvSpPr/>
          <p:nvPr/>
        </p:nvSpPr>
        <p:spPr>
          <a:xfrm>
            <a:off x="5867400" y="47244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73" name="Right Arrow 72"/>
          <p:cNvSpPr/>
          <p:nvPr/>
        </p:nvSpPr>
        <p:spPr>
          <a:xfrm>
            <a:off x="6019800" y="48768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MTB Meets</a:t>
            </a:r>
            <a:endParaRPr lang="en-US" sz="1400" dirty="0">
              <a:solidFill>
                <a:schemeClr val="tx1"/>
              </a:solidFill>
            </a:endParaRPr>
          </a:p>
        </p:txBody>
      </p:sp>
      <p:sp>
        <p:nvSpPr>
          <p:cNvPr id="77" name="Title 1"/>
          <p:cNvSpPr txBox="1">
            <a:spLocks/>
          </p:cNvSpPr>
          <p:nvPr/>
        </p:nvSpPr>
        <p:spPr>
          <a:xfrm>
            <a:off x="341044" y="161926"/>
            <a:ext cx="7162800" cy="1285874"/>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i="1" dirty="0" smtClean="0"/>
              <a:t>GCTA Coordinated</a:t>
            </a:r>
            <a:r>
              <a:rPr lang="en-US" sz="3000" dirty="0" smtClean="0"/>
              <a:t> Search</a:t>
            </a:r>
            <a:br>
              <a:rPr lang="en-US" sz="3000" dirty="0" smtClean="0"/>
            </a:br>
            <a:r>
              <a:rPr lang="en-US" sz="3000" dirty="0" smtClean="0"/>
              <a:t/>
            </a:r>
            <a:br>
              <a:rPr lang="en-US" sz="3000" dirty="0" smtClean="0"/>
            </a:br>
            <a:endParaRPr lang="en-US" sz="3000" dirty="0"/>
          </a:p>
        </p:txBody>
      </p:sp>
      <p:sp>
        <p:nvSpPr>
          <p:cNvPr id="96" name="Right Arrow 95"/>
          <p:cNvSpPr/>
          <p:nvPr/>
        </p:nvSpPr>
        <p:spPr>
          <a:xfrm>
            <a:off x="1456267" y="4158377"/>
            <a:ext cx="1515533" cy="132802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solidFill>
                  <a:schemeClr val="tx1"/>
                </a:solidFill>
              </a:rPr>
              <a:t>E/E Search Control</a:t>
            </a:r>
            <a:endParaRPr lang="en-US" sz="1400" dirty="0">
              <a:solidFill>
                <a:schemeClr val="tx1"/>
              </a:solidFill>
            </a:endParaRPr>
          </a:p>
        </p:txBody>
      </p:sp>
    </p:spTree>
    <p:extLst>
      <p:ext uri="{BB962C8B-B14F-4D97-AF65-F5344CB8AC3E}">
        <p14:creationId xmlns:p14="http://schemas.microsoft.com/office/powerpoint/2010/main" val="396499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76200"/>
            <a:ext cx="2057400" cy="1754327"/>
          </a:xfrm>
          <a:prstGeom prst="rect">
            <a:avLst/>
          </a:prstGeom>
          <a:noFill/>
        </p:spPr>
        <p:txBody>
          <a:bodyPr wrap="square" rtlCol="0">
            <a:spAutoFit/>
          </a:bodyPr>
          <a:lstStyle/>
          <a:p>
            <a:r>
              <a:rPr lang="en-US" dirty="0" smtClean="0"/>
              <a:t>“We </a:t>
            </a:r>
            <a:r>
              <a:rPr lang="en-US" dirty="0" err="1" smtClean="0"/>
              <a:t>gotta</a:t>
            </a:r>
            <a:r>
              <a:rPr lang="en-US" dirty="0" smtClean="0"/>
              <a:t> find a   </a:t>
            </a:r>
          </a:p>
          <a:p>
            <a:r>
              <a:rPr lang="en-US" dirty="0"/>
              <a:t> </a:t>
            </a:r>
            <a:r>
              <a:rPr lang="en-US" dirty="0" smtClean="0"/>
              <a:t> way to make </a:t>
            </a:r>
          </a:p>
          <a:p>
            <a:r>
              <a:rPr lang="en-US" dirty="0"/>
              <a:t> </a:t>
            </a:r>
            <a:r>
              <a:rPr lang="en-US" dirty="0" smtClean="0"/>
              <a:t> </a:t>
            </a:r>
            <a:r>
              <a:rPr lang="en-US" i="1" dirty="0" smtClean="0"/>
              <a:t>this</a:t>
            </a:r>
            <a:r>
              <a:rPr lang="en-US" dirty="0" smtClean="0"/>
              <a:t>, fit into the </a:t>
            </a:r>
          </a:p>
          <a:p>
            <a:r>
              <a:rPr lang="en-US" dirty="0"/>
              <a:t> </a:t>
            </a:r>
            <a:r>
              <a:rPr lang="en-US" dirty="0" smtClean="0"/>
              <a:t> hole for </a:t>
            </a:r>
            <a:r>
              <a:rPr lang="en-US" i="1" dirty="0" smtClean="0"/>
              <a:t>this</a:t>
            </a:r>
            <a:r>
              <a:rPr lang="en-US" dirty="0" smtClean="0"/>
              <a:t>, </a:t>
            </a:r>
          </a:p>
          <a:p>
            <a:r>
              <a:rPr lang="en-US" dirty="0"/>
              <a:t> </a:t>
            </a:r>
            <a:r>
              <a:rPr lang="en-US" dirty="0" smtClean="0"/>
              <a:t> </a:t>
            </a:r>
            <a:r>
              <a:rPr lang="en-US" dirty="0" err="1" smtClean="0"/>
              <a:t>use’n</a:t>
            </a:r>
            <a:r>
              <a:rPr lang="en-US" dirty="0" smtClean="0"/>
              <a:t> </a:t>
            </a:r>
            <a:r>
              <a:rPr lang="en-US" dirty="0" err="1" smtClean="0"/>
              <a:t>nothin</a:t>
            </a:r>
            <a:r>
              <a:rPr lang="en-US" dirty="0" smtClean="0"/>
              <a:t> </a:t>
            </a:r>
          </a:p>
          <a:p>
            <a:r>
              <a:rPr lang="en-US" dirty="0"/>
              <a:t> </a:t>
            </a:r>
            <a:r>
              <a:rPr lang="en-US" dirty="0" smtClean="0"/>
              <a:t> but </a:t>
            </a:r>
            <a:r>
              <a:rPr lang="en-US" i="1" dirty="0" smtClean="0"/>
              <a:t>that</a:t>
            </a:r>
            <a:r>
              <a:rPr lang="en-US" dirty="0" smtClean="0"/>
              <a:t>.”</a:t>
            </a:r>
            <a:endParaRPr lang="en-US" dirty="0"/>
          </a:p>
        </p:txBody>
      </p:sp>
      <p:pic>
        <p:nvPicPr>
          <p:cNvPr id="3" name="Picture 2" descr="Screen Shot 2015-02-05 at 11.23.43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914400"/>
            <a:ext cx="6622036" cy="2819400"/>
          </a:xfrm>
          <a:prstGeom prst="rect">
            <a:avLst/>
          </a:prstGeom>
        </p:spPr>
      </p:pic>
      <p:pic>
        <p:nvPicPr>
          <p:cNvPr id="4" name="Picture 3" descr="Screen Shot 2015-02-05 at 11.23.01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0800" y="3886200"/>
            <a:ext cx="6477000" cy="2780276"/>
          </a:xfrm>
          <a:prstGeom prst="rect">
            <a:avLst/>
          </a:prstGeom>
        </p:spPr>
      </p:pic>
      <p:pic>
        <p:nvPicPr>
          <p:cNvPr id="5" name="Picture 4" descr="Screen Shot 2015-02-05 at 11.22.47 A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8600" y="1905000"/>
            <a:ext cx="4097867" cy="3090333"/>
          </a:xfrm>
          <a:prstGeom prst="rect">
            <a:avLst/>
          </a:prstGeom>
        </p:spPr>
      </p:pic>
      <p:sp>
        <p:nvSpPr>
          <p:cNvPr id="8" name="Title 1"/>
          <p:cNvSpPr>
            <a:spLocks noGrp="1"/>
          </p:cNvSpPr>
          <p:nvPr>
            <p:ph type="title"/>
          </p:nvPr>
        </p:nvSpPr>
        <p:spPr>
          <a:xfrm>
            <a:off x="2243665" y="101601"/>
            <a:ext cx="6758393" cy="685563"/>
          </a:xfrm>
        </p:spPr>
        <p:txBody>
          <a:bodyPr>
            <a:normAutofit fontScale="90000"/>
          </a:bodyPr>
          <a:lstStyle/>
          <a:p>
            <a:r>
              <a:rPr lang="en-US" sz="2400" dirty="0" smtClean="0"/>
              <a:t>MTBs are </a:t>
            </a:r>
            <a:r>
              <a:rPr lang="en-US" sz="2400" i="1" dirty="0" smtClean="0"/>
              <a:t>literally</a:t>
            </a:r>
            <a:r>
              <a:rPr lang="en-US" sz="2400" dirty="0" smtClean="0"/>
              <a:t> engineering treatment plans for dying patients ... </a:t>
            </a:r>
            <a:r>
              <a:rPr lang="en-US" sz="2400" dirty="0"/>
              <a:t>w</a:t>
            </a:r>
            <a:r>
              <a:rPr lang="en-US" sz="2400" dirty="0" smtClean="0"/>
              <a:t>ith </a:t>
            </a:r>
            <a:r>
              <a:rPr lang="en-US" sz="2400" i="1" dirty="0" smtClean="0"/>
              <a:t>NO TOOLS</a:t>
            </a:r>
            <a:r>
              <a:rPr lang="en-US" sz="2400" dirty="0" smtClean="0"/>
              <a:t>!!</a:t>
            </a:r>
            <a:endParaRPr lang="en-US" sz="2400" dirty="0"/>
          </a:p>
        </p:txBody>
      </p:sp>
    </p:spTree>
    <p:extLst>
      <p:ext uri="{BB962C8B-B14F-4D97-AF65-F5344CB8AC3E}">
        <p14:creationId xmlns:p14="http://schemas.microsoft.com/office/powerpoint/2010/main" val="315155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AutoShape 6"/>
          <p:cNvCxnSpPr>
            <a:cxnSpLocks noChangeAspect="1" noChangeShapeType="1"/>
            <a:stCxn id="35" idx="4"/>
            <a:endCxn id="38" idx="0"/>
          </p:cNvCxnSpPr>
          <p:nvPr/>
        </p:nvCxnSpPr>
        <p:spPr bwMode="auto">
          <a:xfrm>
            <a:off x="2836361" y="2426482"/>
            <a:ext cx="612433" cy="2907475"/>
          </a:xfrm>
          <a:prstGeom prst="straightConnector1">
            <a:avLst/>
          </a:prstGeom>
          <a:ln>
            <a:headEnd/>
            <a:tailEnd/>
          </a:ln>
          <a:extLst/>
        </p:spPr>
        <p:style>
          <a:lnRef idx="1">
            <a:schemeClr val="dk1"/>
          </a:lnRef>
          <a:fillRef idx="0">
            <a:schemeClr val="dk1"/>
          </a:fillRef>
          <a:effectRef idx="0">
            <a:schemeClr val="dk1"/>
          </a:effectRef>
          <a:fontRef idx="minor">
            <a:schemeClr val="tx1"/>
          </a:fontRef>
        </p:style>
      </p:cxnSp>
      <p:cxnSp>
        <p:nvCxnSpPr>
          <p:cNvPr id="46" name="AutoShape 17"/>
          <p:cNvCxnSpPr>
            <a:cxnSpLocks noChangeShapeType="1"/>
            <a:stCxn id="35" idx="4"/>
            <a:endCxn id="43" idx="4"/>
          </p:cNvCxnSpPr>
          <p:nvPr/>
        </p:nvCxnSpPr>
        <p:spPr bwMode="auto">
          <a:xfrm>
            <a:off x="2836361" y="2426482"/>
            <a:ext cx="56067" cy="1735890"/>
          </a:xfrm>
          <a:prstGeom prst="straightConnector1">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cxnSp>
      <p:sp>
        <p:nvSpPr>
          <p:cNvPr id="43" name="Oval 13"/>
          <p:cNvSpPr>
            <a:spLocks noChangeAspect="1" noChangeArrowheads="1"/>
          </p:cNvSpPr>
          <p:nvPr/>
        </p:nvSpPr>
        <p:spPr bwMode="auto">
          <a:xfrm>
            <a:off x="2269957" y="3188439"/>
            <a:ext cx="1244941" cy="973933"/>
          </a:xfrm>
          <a:prstGeom prst="ellipse">
            <a:avLst/>
          </a:prstGeom>
          <a:solidFill>
            <a:schemeClr val="bg1">
              <a:lumMod val="95000"/>
            </a:schemeClr>
          </a:solidFill>
          <a:ln w="19050" cap="rnd">
            <a:solidFill>
              <a:srgbClr val="900000"/>
            </a:solidFill>
            <a:prstDash val="sysDot"/>
            <a:round/>
            <a:headEnd/>
            <a:tailEnd/>
          </a:ln>
        </p:spPr>
        <p:txBody>
          <a:bodyPr wrap="none" anchor="ctr"/>
          <a:lstStyle/>
          <a:p>
            <a:pPr algn="ctr"/>
            <a:r>
              <a:rPr lang="en-US" sz="1600" b="1" dirty="0" smtClean="0">
                <a:solidFill>
                  <a:srgbClr val="C02725"/>
                </a:solidFill>
                <a:latin typeface="Arial"/>
                <a:cs typeface="Arial"/>
              </a:rPr>
              <a:t>The Patient</a:t>
            </a:r>
          </a:p>
        </p:txBody>
      </p:sp>
      <p:cxnSp>
        <p:nvCxnSpPr>
          <p:cNvPr id="31" name="AutoShape 9"/>
          <p:cNvCxnSpPr>
            <a:cxnSpLocks noChangeAspect="1" noChangeShapeType="1"/>
            <a:stCxn id="35" idx="4"/>
            <a:endCxn id="36" idx="6"/>
          </p:cNvCxnSpPr>
          <p:nvPr/>
        </p:nvCxnSpPr>
        <p:spPr bwMode="auto">
          <a:xfrm flipH="1">
            <a:off x="1377265" y="2426482"/>
            <a:ext cx="1459096" cy="2162724"/>
          </a:xfrm>
          <a:prstGeom prst="straightConnector1">
            <a:avLst/>
          </a:prstGeom>
          <a:noFill/>
          <a:ln w="9525">
            <a:solidFill>
              <a:schemeClr val="tx1"/>
            </a:solidFill>
            <a:round/>
            <a:headEnd type="none"/>
            <a:tailEnd type="none"/>
          </a:ln>
          <a:extLst>
            <a:ext uri="{909E8E84-426E-40dd-AFC4-6F175D3DCCD1}">
              <a14:hiddenFill xmlns:a14="http://schemas.microsoft.com/office/drawing/2010/main">
                <a:noFill/>
              </a14:hiddenFill>
            </a:ext>
          </a:extLst>
        </p:spPr>
      </p:cxnSp>
      <p:cxnSp>
        <p:nvCxnSpPr>
          <p:cNvPr id="32" name="AutoShape 10"/>
          <p:cNvCxnSpPr>
            <a:cxnSpLocks noChangeAspect="1" noChangeShapeType="1"/>
            <a:stCxn id="37" idx="2"/>
            <a:endCxn id="35" idx="4"/>
          </p:cNvCxnSpPr>
          <p:nvPr/>
        </p:nvCxnSpPr>
        <p:spPr bwMode="auto">
          <a:xfrm flipH="1" flipV="1">
            <a:off x="2836361" y="2426482"/>
            <a:ext cx="1512704" cy="174958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5" name="Oval 2"/>
          <p:cNvSpPr>
            <a:spLocks noChangeAspect="1" noChangeArrowheads="1"/>
          </p:cNvSpPr>
          <p:nvPr/>
        </p:nvSpPr>
        <p:spPr bwMode="auto">
          <a:xfrm>
            <a:off x="2223928" y="1447800"/>
            <a:ext cx="1224865" cy="978682"/>
          </a:xfrm>
          <a:prstGeom prst="ellipse">
            <a:avLst/>
          </a:prstGeom>
          <a:solidFill>
            <a:schemeClr val="bg1"/>
          </a:solidFill>
          <a:ln w="9525">
            <a:solidFill>
              <a:schemeClr val="tx1"/>
            </a:solidFill>
            <a:round/>
            <a:headEnd/>
            <a:tailEnd/>
          </a:ln>
        </p:spPr>
        <p:txBody>
          <a:bodyPr wrap="none" anchor="ctr"/>
          <a:lstStyle/>
          <a:p>
            <a:pPr algn="ctr"/>
            <a:r>
              <a:rPr lang="en-US" sz="1600" dirty="0" smtClean="0">
                <a:latin typeface="Arial"/>
                <a:cs typeface="Arial"/>
              </a:rPr>
              <a:t>Clinical</a:t>
            </a:r>
          </a:p>
          <a:p>
            <a:pPr algn="ctr"/>
            <a:r>
              <a:rPr lang="en-US" sz="1600" dirty="0" smtClean="0">
                <a:latin typeface="Arial"/>
                <a:cs typeface="Arial"/>
              </a:rPr>
              <a:t>Course</a:t>
            </a:r>
            <a:endParaRPr lang="en-US" sz="1600" dirty="0">
              <a:latin typeface="Arial"/>
              <a:cs typeface="Arial"/>
            </a:endParaRPr>
          </a:p>
        </p:txBody>
      </p:sp>
      <p:sp>
        <p:nvSpPr>
          <p:cNvPr id="36" name="Oval 3"/>
          <p:cNvSpPr>
            <a:spLocks noChangeAspect="1" noChangeArrowheads="1"/>
          </p:cNvSpPr>
          <p:nvPr/>
        </p:nvSpPr>
        <p:spPr bwMode="auto">
          <a:xfrm>
            <a:off x="152400" y="4099865"/>
            <a:ext cx="1224865" cy="978682"/>
          </a:xfrm>
          <a:prstGeom prst="ellipse">
            <a:avLst/>
          </a:prstGeom>
          <a:solidFill>
            <a:schemeClr val="bg1"/>
          </a:solidFill>
          <a:ln w="9525">
            <a:solidFill>
              <a:schemeClr val="tx1"/>
            </a:solidFill>
            <a:round/>
            <a:headEnd/>
            <a:tailEnd/>
          </a:ln>
        </p:spPr>
        <p:txBody>
          <a:bodyPr wrap="none" anchor="ctr"/>
          <a:lstStyle/>
          <a:p>
            <a:pPr algn="ctr"/>
            <a:r>
              <a:rPr lang="en-US" sz="1600" dirty="0" smtClean="0">
                <a:latin typeface="Arial"/>
                <a:cs typeface="Arial"/>
              </a:rPr>
              <a:t>Tumor</a:t>
            </a:r>
          </a:p>
          <a:p>
            <a:pPr algn="ctr"/>
            <a:r>
              <a:rPr lang="en-US" sz="1600" dirty="0" smtClean="0">
                <a:latin typeface="Arial"/>
                <a:cs typeface="Arial"/>
              </a:rPr>
              <a:t>Biology</a:t>
            </a:r>
          </a:p>
        </p:txBody>
      </p:sp>
      <p:sp>
        <p:nvSpPr>
          <p:cNvPr id="37" name="Oval 4"/>
          <p:cNvSpPr>
            <a:spLocks noChangeAspect="1" noChangeArrowheads="1"/>
          </p:cNvSpPr>
          <p:nvPr/>
        </p:nvSpPr>
        <p:spPr bwMode="auto">
          <a:xfrm>
            <a:off x="4349065" y="3686724"/>
            <a:ext cx="1224865" cy="978682"/>
          </a:xfrm>
          <a:prstGeom prst="ellipse">
            <a:avLst/>
          </a:prstGeom>
          <a:solidFill>
            <a:schemeClr val="bg1"/>
          </a:solidFill>
          <a:ln w="9525">
            <a:solidFill>
              <a:schemeClr val="tx1"/>
            </a:solidFill>
            <a:round/>
            <a:headEnd/>
            <a:tailEnd/>
          </a:ln>
        </p:spPr>
        <p:txBody>
          <a:bodyPr wrap="none" anchor="ctr"/>
          <a:lstStyle/>
          <a:p>
            <a:pPr algn="ctr"/>
            <a:r>
              <a:rPr lang="en-US" sz="1600" dirty="0" smtClean="0">
                <a:latin typeface="Arial"/>
                <a:cs typeface="Arial"/>
              </a:rPr>
              <a:t>Therapeutic </a:t>
            </a:r>
          </a:p>
          <a:p>
            <a:pPr algn="ctr"/>
            <a:r>
              <a:rPr lang="en-US" sz="1600" dirty="0" smtClean="0">
                <a:latin typeface="Arial"/>
                <a:cs typeface="Arial"/>
              </a:rPr>
              <a:t>Response</a:t>
            </a:r>
            <a:endParaRPr lang="en-US" sz="1600" dirty="0">
              <a:latin typeface="Arial"/>
              <a:cs typeface="Arial"/>
            </a:endParaRPr>
          </a:p>
        </p:txBody>
      </p:sp>
      <p:sp>
        <p:nvSpPr>
          <p:cNvPr id="38" name="Oval 5"/>
          <p:cNvSpPr>
            <a:spLocks noChangeAspect="1" noChangeArrowheads="1"/>
          </p:cNvSpPr>
          <p:nvPr/>
        </p:nvSpPr>
        <p:spPr bwMode="auto">
          <a:xfrm>
            <a:off x="2836361" y="5333957"/>
            <a:ext cx="1224865" cy="978682"/>
          </a:xfrm>
          <a:prstGeom prst="ellipse">
            <a:avLst/>
          </a:prstGeom>
          <a:solidFill>
            <a:schemeClr val="bg1"/>
          </a:solidFill>
          <a:ln w="9525">
            <a:solidFill>
              <a:schemeClr val="tx1"/>
            </a:solidFill>
            <a:round/>
            <a:headEnd/>
            <a:tailEnd/>
          </a:ln>
        </p:spPr>
        <p:txBody>
          <a:bodyPr wrap="none" anchor="ctr"/>
          <a:lstStyle/>
          <a:p>
            <a:pPr algn="ctr"/>
            <a:r>
              <a:rPr lang="en-US" sz="1600" dirty="0" smtClean="0">
                <a:latin typeface="Arial"/>
                <a:cs typeface="Arial"/>
              </a:rPr>
              <a:t>Disease</a:t>
            </a:r>
          </a:p>
          <a:p>
            <a:pPr algn="ctr"/>
            <a:r>
              <a:rPr lang="en-US" sz="1600" dirty="0" smtClean="0">
                <a:latin typeface="Arial"/>
                <a:cs typeface="Arial"/>
              </a:rPr>
              <a:t>Model</a:t>
            </a:r>
            <a:endParaRPr lang="en-US" sz="1600" dirty="0">
              <a:latin typeface="Arial"/>
              <a:cs typeface="Arial"/>
            </a:endParaRPr>
          </a:p>
        </p:txBody>
      </p:sp>
      <p:cxnSp>
        <p:nvCxnSpPr>
          <p:cNvPr id="39" name="AutoShape 7"/>
          <p:cNvCxnSpPr>
            <a:cxnSpLocks noChangeAspect="1" noChangeShapeType="1"/>
            <a:stCxn id="38" idx="0"/>
            <a:endCxn id="37" idx="2"/>
          </p:cNvCxnSpPr>
          <p:nvPr/>
        </p:nvCxnSpPr>
        <p:spPr bwMode="auto">
          <a:xfrm flipV="1">
            <a:off x="3448794" y="4176065"/>
            <a:ext cx="900271" cy="115789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0" name="AutoShape 8"/>
          <p:cNvCxnSpPr>
            <a:cxnSpLocks noChangeAspect="1" noChangeShapeType="1"/>
            <a:stCxn id="38" idx="0"/>
            <a:endCxn id="36" idx="6"/>
          </p:cNvCxnSpPr>
          <p:nvPr/>
        </p:nvCxnSpPr>
        <p:spPr bwMode="auto">
          <a:xfrm flipH="1" flipV="1">
            <a:off x="1377265" y="4589206"/>
            <a:ext cx="2071529" cy="74475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 name="AutoShape 11"/>
          <p:cNvCxnSpPr>
            <a:cxnSpLocks noChangeAspect="1" noChangeShapeType="1"/>
            <a:stCxn id="36" idx="6"/>
            <a:endCxn id="37" idx="2"/>
          </p:cNvCxnSpPr>
          <p:nvPr/>
        </p:nvCxnSpPr>
        <p:spPr bwMode="auto">
          <a:xfrm flipV="1">
            <a:off x="1377265" y="4176065"/>
            <a:ext cx="2971800" cy="413141"/>
          </a:xfrm>
          <a:prstGeom prst="straightConnector1">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cxnSp>
      <p:cxnSp>
        <p:nvCxnSpPr>
          <p:cNvPr id="42" name="AutoShape 14"/>
          <p:cNvCxnSpPr>
            <a:cxnSpLocks noChangeShapeType="1"/>
            <a:stCxn id="36" idx="6"/>
            <a:endCxn id="43" idx="4"/>
          </p:cNvCxnSpPr>
          <p:nvPr/>
        </p:nvCxnSpPr>
        <p:spPr bwMode="auto">
          <a:xfrm flipV="1">
            <a:off x="1377265" y="4162372"/>
            <a:ext cx="1515163" cy="426834"/>
          </a:xfrm>
          <a:prstGeom prst="straightConnector1">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44" name="AutoShape 15"/>
          <p:cNvCxnSpPr>
            <a:cxnSpLocks noChangeShapeType="1"/>
            <a:stCxn id="38" idx="0"/>
            <a:endCxn id="43" idx="4"/>
          </p:cNvCxnSpPr>
          <p:nvPr/>
        </p:nvCxnSpPr>
        <p:spPr bwMode="auto">
          <a:xfrm flipH="1" flipV="1">
            <a:off x="2892428" y="4162372"/>
            <a:ext cx="556366" cy="1171585"/>
          </a:xfrm>
          <a:prstGeom prst="straightConnector1">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45" name="AutoShape 16"/>
          <p:cNvCxnSpPr>
            <a:cxnSpLocks noChangeShapeType="1"/>
            <a:stCxn id="37" idx="2"/>
            <a:endCxn id="43" idx="4"/>
          </p:cNvCxnSpPr>
          <p:nvPr/>
        </p:nvCxnSpPr>
        <p:spPr bwMode="auto">
          <a:xfrm flipH="1" flipV="1">
            <a:off x="2892428" y="4162372"/>
            <a:ext cx="1456637" cy="13693"/>
          </a:xfrm>
          <a:prstGeom prst="straightConnector1">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cxnSp>
      <p:sp>
        <p:nvSpPr>
          <p:cNvPr id="20" name="Title 1"/>
          <p:cNvSpPr txBox="1">
            <a:spLocks/>
          </p:cNvSpPr>
          <p:nvPr/>
        </p:nvSpPr>
        <p:spPr>
          <a:xfrm>
            <a:off x="304801" y="101601"/>
            <a:ext cx="8697258" cy="685563"/>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dirty="0" smtClean="0"/>
              <a:t>MTBs are </a:t>
            </a:r>
            <a:r>
              <a:rPr lang="en-US" sz="2400" i="1" dirty="0" smtClean="0"/>
              <a:t>engineering teams</a:t>
            </a:r>
            <a:r>
              <a:rPr lang="en-US" sz="2400" dirty="0" smtClean="0"/>
              <a:t> building treatment plans for dying patients...with </a:t>
            </a:r>
            <a:r>
              <a:rPr lang="en-US" sz="2400" i="1" dirty="0" smtClean="0"/>
              <a:t>NO TOOLS!</a:t>
            </a:r>
            <a:endParaRPr lang="en-US" sz="2400" i="1" dirty="0"/>
          </a:p>
        </p:txBody>
      </p:sp>
      <p:sp>
        <p:nvSpPr>
          <p:cNvPr id="21" name="TextBox 20"/>
          <p:cNvSpPr txBox="1"/>
          <p:nvPr/>
        </p:nvSpPr>
        <p:spPr>
          <a:xfrm>
            <a:off x="5181600" y="1155442"/>
            <a:ext cx="3829043" cy="5016758"/>
          </a:xfrm>
          <a:prstGeom prst="rect">
            <a:avLst/>
          </a:prstGeom>
          <a:noFill/>
        </p:spPr>
        <p:txBody>
          <a:bodyPr wrap="none" rtlCol="0">
            <a:spAutoFit/>
          </a:bodyPr>
          <a:lstStyle/>
          <a:p>
            <a:r>
              <a:rPr lang="en-US" sz="2000" b="1" dirty="0" smtClean="0">
                <a:solidFill>
                  <a:prstClr val="black"/>
                </a:solidFill>
              </a:rPr>
              <a:t>Broad-based clinical</a:t>
            </a:r>
            <a:br>
              <a:rPr lang="en-US" sz="2000" b="1" dirty="0" smtClean="0">
                <a:solidFill>
                  <a:prstClr val="black"/>
                </a:solidFill>
              </a:rPr>
            </a:br>
            <a:r>
              <a:rPr lang="en-US" sz="2000" b="1" dirty="0" smtClean="0">
                <a:solidFill>
                  <a:prstClr val="black"/>
                </a:solidFill>
              </a:rPr>
              <a:t>experience:</a:t>
            </a:r>
          </a:p>
          <a:p>
            <a:r>
              <a:rPr lang="en-US" sz="2000" b="1" dirty="0">
                <a:solidFill>
                  <a:srgbClr val="660066"/>
                </a:solidFill>
              </a:rPr>
              <a:t>	</a:t>
            </a:r>
            <a:r>
              <a:rPr lang="en-US" sz="2000" b="1" dirty="0" smtClean="0">
                <a:solidFill>
                  <a:srgbClr val="800000"/>
                </a:solidFill>
              </a:rPr>
              <a:t>Medical oncologists</a:t>
            </a:r>
          </a:p>
          <a:p>
            <a:r>
              <a:rPr lang="en-US" sz="2000" b="1" dirty="0">
                <a:solidFill>
                  <a:srgbClr val="800000"/>
                </a:solidFill>
              </a:rPr>
              <a:t>	</a:t>
            </a:r>
            <a:r>
              <a:rPr lang="en-US" sz="2000" b="1" dirty="0" smtClean="0">
                <a:solidFill>
                  <a:srgbClr val="800000"/>
                </a:solidFill>
              </a:rPr>
              <a:t>Surgical oncologist</a:t>
            </a:r>
            <a:br>
              <a:rPr lang="en-US" sz="2000" b="1" dirty="0" smtClean="0">
                <a:solidFill>
                  <a:srgbClr val="800000"/>
                </a:solidFill>
              </a:rPr>
            </a:br>
            <a:r>
              <a:rPr lang="en-US" sz="2000" b="1" dirty="0" smtClean="0">
                <a:solidFill>
                  <a:srgbClr val="800000"/>
                </a:solidFill>
              </a:rPr>
              <a:t>	Radiation oncologists</a:t>
            </a:r>
            <a:endParaRPr lang="en-US" sz="2000" b="1" dirty="0">
              <a:solidFill>
                <a:srgbClr val="800000"/>
              </a:solidFill>
            </a:endParaRPr>
          </a:p>
          <a:p>
            <a:r>
              <a:rPr lang="en-US" sz="2000" b="1" dirty="0" smtClean="0">
                <a:solidFill>
                  <a:srgbClr val="800000"/>
                </a:solidFill>
              </a:rPr>
              <a:t>	Other medical specialists</a:t>
            </a:r>
          </a:p>
          <a:p>
            <a:r>
              <a:rPr lang="en-US" sz="2000" b="1" dirty="0">
                <a:solidFill>
                  <a:srgbClr val="800000"/>
                </a:solidFill>
              </a:rPr>
              <a:t>	</a:t>
            </a:r>
            <a:r>
              <a:rPr lang="en-US" sz="2000" b="1" dirty="0" smtClean="0">
                <a:solidFill>
                  <a:srgbClr val="800000"/>
                </a:solidFill>
              </a:rPr>
              <a:t>Biostatisticians</a:t>
            </a:r>
          </a:p>
          <a:p>
            <a:r>
              <a:rPr lang="en-US" sz="2000" b="1" dirty="0">
                <a:solidFill>
                  <a:srgbClr val="800000"/>
                </a:solidFill>
              </a:rPr>
              <a:t>	</a:t>
            </a:r>
            <a:r>
              <a:rPr lang="en-US" sz="2000" b="1" dirty="0" smtClean="0">
                <a:solidFill>
                  <a:srgbClr val="800000"/>
                </a:solidFill>
              </a:rPr>
              <a:t>Radiologists</a:t>
            </a:r>
          </a:p>
          <a:p>
            <a:r>
              <a:rPr lang="en-US" sz="2000" b="1" dirty="0">
                <a:solidFill>
                  <a:srgbClr val="800000"/>
                </a:solidFill>
              </a:rPr>
              <a:t>	</a:t>
            </a:r>
            <a:r>
              <a:rPr lang="en-US" sz="2000" b="1" dirty="0" smtClean="0">
                <a:solidFill>
                  <a:srgbClr val="800000"/>
                </a:solidFill>
              </a:rPr>
              <a:t>Pathologists</a:t>
            </a:r>
          </a:p>
          <a:p>
            <a:r>
              <a:rPr lang="en-US" sz="2000" b="1" dirty="0" smtClean="0">
                <a:solidFill>
                  <a:srgbClr val="800000"/>
                </a:solidFill>
              </a:rPr>
              <a:t>	Clinical geneticists</a:t>
            </a:r>
          </a:p>
          <a:p>
            <a:r>
              <a:rPr lang="en-US" sz="2000" b="1" dirty="0">
                <a:solidFill>
                  <a:srgbClr val="800000"/>
                </a:solidFill>
              </a:rPr>
              <a:t>	</a:t>
            </a:r>
            <a:r>
              <a:rPr lang="en-US" sz="2000" b="1" dirty="0" smtClean="0">
                <a:solidFill>
                  <a:srgbClr val="800000"/>
                </a:solidFill>
              </a:rPr>
              <a:t>Pathway experts</a:t>
            </a:r>
          </a:p>
          <a:p>
            <a:r>
              <a:rPr lang="en-US" sz="2000" b="1" dirty="0">
                <a:solidFill>
                  <a:srgbClr val="800000"/>
                </a:solidFill>
              </a:rPr>
              <a:t>	</a:t>
            </a:r>
            <a:r>
              <a:rPr lang="en-US" sz="2000" b="1" dirty="0" smtClean="0">
                <a:solidFill>
                  <a:srgbClr val="800000"/>
                </a:solidFill>
              </a:rPr>
              <a:t>Pharmacologists</a:t>
            </a:r>
          </a:p>
          <a:p>
            <a:r>
              <a:rPr lang="en-US" sz="2000" b="1" dirty="0">
                <a:solidFill>
                  <a:srgbClr val="800000"/>
                </a:solidFill>
              </a:rPr>
              <a:t>	</a:t>
            </a:r>
            <a:r>
              <a:rPr lang="en-US" sz="2000" b="1" dirty="0" smtClean="0">
                <a:solidFill>
                  <a:srgbClr val="800000"/>
                </a:solidFill>
              </a:rPr>
              <a:t>Oncological nurses</a:t>
            </a:r>
          </a:p>
          <a:p>
            <a:r>
              <a:rPr lang="en-US" sz="2000" b="1" dirty="0">
                <a:solidFill>
                  <a:srgbClr val="800000"/>
                </a:solidFill>
              </a:rPr>
              <a:t>	</a:t>
            </a:r>
            <a:r>
              <a:rPr lang="en-US" sz="2000" b="1" dirty="0" smtClean="0">
                <a:solidFill>
                  <a:srgbClr val="800000"/>
                </a:solidFill>
              </a:rPr>
              <a:t>Reimbursement Admins</a:t>
            </a:r>
          </a:p>
          <a:p>
            <a:r>
              <a:rPr lang="en-US" sz="2000" b="1" dirty="0">
                <a:solidFill>
                  <a:srgbClr val="800000"/>
                </a:solidFill>
              </a:rPr>
              <a:t>	Computational </a:t>
            </a:r>
            <a:r>
              <a:rPr lang="en-US" sz="2000" b="1" dirty="0" smtClean="0">
                <a:solidFill>
                  <a:srgbClr val="800000"/>
                </a:solidFill>
              </a:rPr>
              <a:t>Biologists</a:t>
            </a:r>
            <a:endParaRPr lang="en-US" sz="2000" b="1" dirty="0">
              <a:solidFill>
                <a:srgbClr val="800000"/>
              </a:solidFill>
            </a:endParaRPr>
          </a:p>
          <a:p>
            <a:endParaRPr lang="en-US" sz="2000" b="1" dirty="0" smtClean="0">
              <a:solidFill>
                <a:srgbClr val="800000"/>
              </a:solidFill>
            </a:endParaRPr>
          </a:p>
        </p:txBody>
      </p:sp>
    </p:spTree>
    <p:extLst>
      <p:ext uri="{BB962C8B-B14F-4D97-AF65-F5344CB8AC3E}">
        <p14:creationId xmlns:p14="http://schemas.microsoft.com/office/powerpoint/2010/main" val="5325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p:nvPr/>
        </p:nvSpPr>
        <p:spPr>
          <a:xfrm>
            <a:off x="3200400" y="3260935"/>
            <a:ext cx="660399" cy="307777"/>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lang="en-US" sz="1000" b="1" dirty="0" smtClean="0"/>
              <a:t>Case</a:t>
            </a:r>
            <a:br>
              <a:rPr lang="en-US" sz="1000" b="1" dirty="0" smtClean="0"/>
            </a:br>
            <a:r>
              <a:rPr lang="en-US" sz="1000" b="1" dirty="0" smtClean="0"/>
              <a:t>Summary</a:t>
            </a:r>
          </a:p>
        </p:txBody>
      </p:sp>
      <p:sp>
        <p:nvSpPr>
          <p:cNvPr id="82" name="Shape 82"/>
          <p:cNvSpPr/>
          <p:nvPr/>
        </p:nvSpPr>
        <p:spPr>
          <a:xfrm>
            <a:off x="5410200" y="2936690"/>
            <a:ext cx="628814"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Causal Mech.</a:t>
            </a:r>
          </a:p>
          <a:p>
            <a:pPr lvl="0" algn="l">
              <a:defRPr sz="1800"/>
            </a:pPr>
            <a:endParaRPr sz="1000" b="1"/>
          </a:p>
          <a:p>
            <a:pPr lvl="0" algn="l">
              <a:defRPr sz="1800"/>
            </a:pPr>
            <a:r>
              <a:rPr sz="1000" b="1"/>
              <a:t>Hyp-1</a:t>
            </a:r>
          </a:p>
          <a:p>
            <a:pPr lvl="0" algn="l">
              <a:defRPr sz="1800"/>
            </a:pPr>
            <a:r>
              <a:rPr sz="1000" b="1"/>
              <a:t>Hyp-2</a:t>
            </a:r>
          </a:p>
          <a:p>
            <a:pPr lvl="0" algn="l">
              <a:defRPr sz="1800"/>
            </a:pPr>
            <a:r>
              <a:rPr sz="1000" b="1"/>
              <a:t>-</a:t>
            </a:r>
          </a:p>
        </p:txBody>
      </p:sp>
      <p:sp>
        <p:nvSpPr>
          <p:cNvPr id="83" name="Shape 83"/>
          <p:cNvSpPr/>
          <p:nvPr/>
        </p:nvSpPr>
        <p:spPr>
          <a:xfrm>
            <a:off x="6101422" y="2936690"/>
            <a:ext cx="636969"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Rx </a:t>
            </a:r>
          </a:p>
          <a:p>
            <a:pPr lvl="0" algn="l">
              <a:defRPr sz="1800"/>
            </a:pPr>
            <a:r>
              <a:rPr sz="1000" b="1"/>
              <a:t>Strategy</a:t>
            </a:r>
          </a:p>
          <a:p>
            <a:pPr lvl="0" algn="l">
              <a:defRPr sz="1800"/>
            </a:pPr>
            <a:endParaRPr sz="1000" b="1"/>
          </a:p>
          <a:p>
            <a:pPr lvl="0" algn="l">
              <a:defRPr sz="1800"/>
            </a:pPr>
            <a:r>
              <a:rPr sz="1000" b="1"/>
              <a:t>Opt-1</a:t>
            </a:r>
          </a:p>
          <a:p>
            <a:pPr lvl="0" algn="l">
              <a:defRPr sz="1800"/>
            </a:pPr>
            <a:r>
              <a:rPr sz="1000" b="1"/>
              <a:t>Opt-2</a:t>
            </a:r>
          </a:p>
          <a:p>
            <a:pPr lvl="0" algn="l">
              <a:defRPr sz="1800"/>
            </a:pPr>
            <a:r>
              <a:rPr sz="1000" b="1"/>
              <a:t>-</a:t>
            </a:r>
          </a:p>
        </p:txBody>
      </p:sp>
      <p:sp>
        <p:nvSpPr>
          <p:cNvPr id="84" name="Shape 84"/>
          <p:cNvSpPr/>
          <p:nvPr/>
        </p:nvSpPr>
        <p:spPr>
          <a:xfrm>
            <a:off x="8382000" y="2941894"/>
            <a:ext cx="636969" cy="923330"/>
          </a:xfrm>
          <a:prstGeom prst="rect">
            <a:avLst/>
          </a:prstGeom>
          <a:solidFill>
            <a:srgbClr val="DCDEE0"/>
          </a:solidFill>
          <a:ln w="25400" cap="flat">
            <a:solidFill>
              <a:srgbClr val="7AC6D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l">
              <a:defRPr sz="1800"/>
            </a:pPr>
            <a:r>
              <a:rPr sz="1000" b="1"/>
              <a:t>Decision</a:t>
            </a:r>
          </a:p>
          <a:p>
            <a:pPr lvl="0" algn="l">
              <a:defRPr sz="1800"/>
            </a:pPr>
            <a:endParaRPr sz="1000" b="1"/>
          </a:p>
          <a:p>
            <a:pPr lvl="0" algn="l">
              <a:defRPr sz="1800"/>
            </a:pPr>
            <a:endParaRPr sz="1000" b="1"/>
          </a:p>
          <a:p>
            <a:pPr lvl="0" algn="l">
              <a:defRPr sz="1800"/>
            </a:pPr>
            <a:r>
              <a:rPr sz="1000" b="1"/>
              <a:t>Line 1</a:t>
            </a:r>
          </a:p>
          <a:p>
            <a:pPr lvl="0" algn="l">
              <a:defRPr sz="1800"/>
            </a:pPr>
            <a:r>
              <a:rPr sz="1000" b="1"/>
              <a:t>Line 2</a:t>
            </a:r>
          </a:p>
          <a:p>
            <a:pPr lvl="0" algn="l">
              <a:defRPr sz="1800"/>
            </a:pPr>
            <a:r>
              <a:rPr sz="1000" b="1"/>
              <a:t>-</a:t>
            </a:r>
          </a:p>
        </p:txBody>
      </p:sp>
      <p:sp>
        <p:nvSpPr>
          <p:cNvPr id="98" name="Shape 98"/>
          <p:cNvSpPr/>
          <p:nvPr/>
        </p:nvSpPr>
        <p:spPr>
          <a:xfrm>
            <a:off x="3903134" y="1855113"/>
            <a:ext cx="4402666" cy="4308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lgn="ctr">
              <a:defRPr sz="1800"/>
            </a:pPr>
            <a:r>
              <a:rPr sz="1400" b="1" dirty="0"/>
              <a:t>Treatment </a:t>
            </a:r>
            <a:r>
              <a:rPr sz="1400" b="1" dirty="0" smtClean="0"/>
              <a:t>Hypothesis</a:t>
            </a:r>
            <a:r>
              <a:rPr lang="en-US" sz="1400" b="1" dirty="0" smtClean="0"/>
              <a:t> </a:t>
            </a:r>
            <a:r>
              <a:rPr sz="1400" b="1" dirty="0" smtClean="0"/>
              <a:t>Generation</a:t>
            </a:r>
            <a:r>
              <a:rPr lang="en-US" sz="1400" b="1" dirty="0" smtClean="0"/>
              <a:t/>
            </a:r>
            <a:br>
              <a:rPr lang="en-US" sz="1400" b="1" dirty="0" smtClean="0"/>
            </a:br>
            <a:r>
              <a:rPr sz="1400" b="1" dirty="0" smtClean="0"/>
              <a:t>&amp; </a:t>
            </a:r>
            <a:r>
              <a:rPr sz="1400" b="1" dirty="0"/>
              <a:t>Testing </a:t>
            </a:r>
            <a:r>
              <a:rPr sz="1400" b="1" dirty="0" smtClean="0"/>
              <a:t>Cycles </a:t>
            </a:r>
            <a:endParaRPr sz="1400" b="1" dirty="0"/>
          </a:p>
        </p:txBody>
      </p:sp>
      <p:sp>
        <p:nvSpPr>
          <p:cNvPr id="86" name="Title 1"/>
          <p:cNvSpPr txBox="1">
            <a:spLocks/>
          </p:cNvSpPr>
          <p:nvPr/>
        </p:nvSpPr>
        <p:spPr>
          <a:xfrm>
            <a:off x="228600" y="76200"/>
            <a:ext cx="7817906" cy="9144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Typical Clinical Workflow</a:t>
            </a:r>
            <a:endParaRPr lang="en-US" sz="3000" dirty="0"/>
          </a:p>
        </p:txBody>
      </p:sp>
      <p:sp>
        <p:nvSpPr>
          <p:cNvPr id="2" name="Right Arrow 1"/>
          <p:cNvSpPr/>
          <p:nvPr/>
        </p:nvSpPr>
        <p:spPr>
          <a:xfrm>
            <a:off x="76200" y="2743452"/>
            <a:ext cx="16002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Patient</a:t>
            </a:r>
          </a:p>
          <a:p>
            <a:pPr algn="ctr"/>
            <a:r>
              <a:rPr lang="en-US" sz="1000" dirty="0" smtClean="0">
                <a:solidFill>
                  <a:schemeClr val="tx1"/>
                </a:solidFill>
              </a:rPr>
              <a:t>Recommended for MTB Process</a:t>
            </a:r>
            <a:endParaRPr lang="en-US" sz="1000" dirty="0">
              <a:solidFill>
                <a:schemeClr val="tx1"/>
              </a:solidFill>
            </a:endParaRPr>
          </a:p>
        </p:txBody>
      </p:sp>
      <p:sp>
        <p:nvSpPr>
          <p:cNvPr id="87" name="Right Arrow 86"/>
          <p:cNvSpPr/>
          <p:nvPr/>
        </p:nvSpPr>
        <p:spPr>
          <a:xfrm>
            <a:off x="1684867" y="2743200"/>
            <a:ext cx="1515533"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Molecular Testing</a:t>
            </a:r>
            <a:endParaRPr lang="en-US" sz="1400" dirty="0">
              <a:solidFill>
                <a:schemeClr val="tx1"/>
              </a:solidFill>
            </a:endParaRPr>
          </a:p>
        </p:txBody>
      </p:sp>
      <p:sp>
        <p:nvSpPr>
          <p:cNvPr id="89" name="Right Arrow 88"/>
          <p:cNvSpPr/>
          <p:nvPr/>
        </p:nvSpPr>
        <p:spPr>
          <a:xfrm>
            <a:off x="3886200" y="2743200"/>
            <a:ext cx="15240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0000"/>
                </a:solidFill>
              </a:rPr>
              <a:t>MTB Meets</a:t>
            </a:r>
            <a:endParaRPr lang="en-US" sz="1400" dirty="0">
              <a:solidFill>
                <a:srgbClr val="FF0000"/>
              </a:solidFill>
            </a:endParaRPr>
          </a:p>
        </p:txBody>
      </p:sp>
      <p:sp>
        <p:nvSpPr>
          <p:cNvPr id="90" name="Right Arrow 89"/>
          <p:cNvSpPr/>
          <p:nvPr/>
        </p:nvSpPr>
        <p:spPr>
          <a:xfrm>
            <a:off x="6781800" y="2743452"/>
            <a:ext cx="1600200" cy="1328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Patient &amp; Care Team</a:t>
            </a:r>
          </a:p>
          <a:p>
            <a:pPr algn="ctr"/>
            <a:r>
              <a:rPr lang="en-US" sz="1400" dirty="0" smtClean="0">
                <a:solidFill>
                  <a:schemeClr val="tx1"/>
                </a:solidFill>
              </a:rPr>
              <a:t> Decide</a:t>
            </a:r>
            <a:endParaRPr lang="en-US" sz="1400" dirty="0">
              <a:solidFill>
                <a:schemeClr val="tx1"/>
              </a:solidFill>
            </a:endParaRPr>
          </a:p>
        </p:txBody>
      </p:sp>
      <p:sp>
        <p:nvSpPr>
          <p:cNvPr id="3" name="Curved Down Arrow 2"/>
          <p:cNvSpPr/>
          <p:nvPr/>
        </p:nvSpPr>
        <p:spPr>
          <a:xfrm flipH="1">
            <a:off x="6660094" y="2133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2" name="Curved Down Arrow 91"/>
          <p:cNvSpPr/>
          <p:nvPr/>
        </p:nvSpPr>
        <p:spPr>
          <a:xfrm flipH="1">
            <a:off x="3124200" y="1219200"/>
            <a:ext cx="5867400" cy="1676400"/>
          </a:xfrm>
          <a:prstGeom prst="curvedDownArrow">
            <a:avLst>
              <a:gd name="adj1" fmla="val 15057"/>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8" name="Right Arrow 107"/>
          <p:cNvSpPr/>
          <p:nvPr/>
        </p:nvSpPr>
        <p:spPr>
          <a:xfrm>
            <a:off x="6553200" y="3505200"/>
            <a:ext cx="2135722" cy="10232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Reimbursement</a:t>
            </a:r>
          </a:p>
          <a:p>
            <a:pPr algn="ctr"/>
            <a:r>
              <a:rPr lang="en-US" sz="1400" dirty="0" smtClean="0">
                <a:solidFill>
                  <a:schemeClr val="tx1"/>
                </a:solidFill>
              </a:rPr>
              <a:t>Support Process</a:t>
            </a:r>
            <a:endParaRPr lang="en-US" sz="1400" dirty="0">
              <a:solidFill>
                <a:schemeClr val="tx1"/>
              </a:solidFill>
            </a:endParaRPr>
          </a:p>
        </p:txBody>
      </p:sp>
      <p:sp>
        <p:nvSpPr>
          <p:cNvPr id="17" name="Curved Down Arrow 16"/>
          <p:cNvSpPr/>
          <p:nvPr/>
        </p:nvSpPr>
        <p:spPr>
          <a:xfrm flipH="1">
            <a:off x="6888694" y="2133600"/>
            <a:ext cx="1874306" cy="762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218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7700" y="0"/>
            <a:ext cx="5303944" cy="6858000"/>
          </a:xfrm>
          <a:prstGeom prst="rect">
            <a:avLst/>
          </a:prstGeom>
        </p:spPr>
      </p:pic>
    </p:spTree>
    <p:extLst>
      <p:ext uri="{BB962C8B-B14F-4D97-AF65-F5344CB8AC3E}">
        <p14:creationId xmlns:p14="http://schemas.microsoft.com/office/powerpoint/2010/main" val="47383520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2000" y="1447800"/>
            <a:ext cx="7696200" cy="4297363"/>
          </a:xfrm>
          <a:prstGeom prst="rect">
            <a:avLst/>
          </a:prstGeom>
          <a:ln>
            <a:noFill/>
          </a:ln>
          <a:effectLst>
            <a:outerShdw blurRad="190500" algn="tl" rotWithShape="0">
              <a:srgbClr val="000000">
                <a:alpha val="70000"/>
              </a:srgbClr>
            </a:outerShdw>
          </a:effectLst>
        </p:spPr>
      </p:pic>
      <p:sp>
        <p:nvSpPr>
          <p:cNvPr id="4" name="Title 1"/>
          <p:cNvSpPr txBox="1">
            <a:spLocks/>
          </p:cNvSpPr>
          <p:nvPr/>
        </p:nvSpPr>
        <p:spPr>
          <a:xfrm>
            <a:off x="1557871" y="5080793"/>
            <a:ext cx="13366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Patient</a:t>
            </a:r>
            <a:br>
              <a:rPr lang="en-US" sz="1800" dirty="0" smtClean="0">
                <a:solidFill>
                  <a:srgbClr val="800000"/>
                </a:solidFill>
                <a:latin typeface="Myriad Pro Semibold" charset="0"/>
                <a:ea typeface="ヒラギノ角ゴ ProN W6" charset="0"/>
                <a:cs typeface="ヒラギノ角ゴ ProN W6" charset="0"/>
              </a:rPr>
            </a:br>
            <a:r>
              <a:rPr lang="en-US" sz="1800" dirty="0" smtClean="0">
                <a:solidFill>
                  <a:srgbClr val="800000"/>
                </a:solidFill>
                <a:latin typeface="Myriad Pro Semibold" charset="0"/>
                <a:ea typeface="ヒラギノ角ゴ ProN W6" charset="0"/>
                <a:cs typeface="ヒラギノ角ゴ ProN W6" charset="0"/>
              </a:rPr>
              <a:t>Preferences</a:t>
            </a:r>
            <a:endParaRPr lang="en-US" sz="1800" dirty="0">
              <a:solidFill>
                <a:srgbClr val="800000"/>
              </a:solidFill>
              <a:latin typeface="Myriad Pro Semibold" charset="0"/>
              <a:ea typeface="ヒラギノ角ゴ ProN W6" charset="0"/>
              <a:cs typeface="ヒラギノ角ゴ ProN W6" charset="0"/>
            </a:endParaRPr>
          </a:p>
        </p:txBody>
      </p:sp>
      <p:sp>
        <p:nvSpPr>
          <p:cNvPr id="5" name="Title 1"/>
          <p:cNvSpPr txBox="1">
            <a:spLocks/>
          </p:cNvSpPr>
          <p:nvPr/>
        </p:nvSpPr>
        <p:spPr>
          <a:xfrm>
            <a:off x="910171" y="6172993"/>
            <a:ext cx="1295400"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Treatment</a:t>
            </a:r>
          </a:p>
          <a:p>
            <a:r>
              <a:rPr lang="en-US" sz="1800" dirty="0" smtClean="0">
                <a:solidFill>
                  <a:srgbClr val="800000"/>
                </a:solidFill>
                <a:latin typeface="Myriad Pro Semibold" charset="0"/>
                <a:ea typeface="ヒラギノ角ゴ ProN W6" charset="0"/>
                <a:cs typeface="ヒラギノ角ゴ ProN W6" charset="0"/>
              </a:rPr>
              <a:t>History</a:t>
            </a:r>
            <a:endParaRPr lang="en-US" sz="1800" dirty="0">
              <a:solidFill>
                <a:srgbClr val="800000"/>
              </a:solidFill>
              <a:latin typeface="Myriad Pro Semibold" charset="0"/>
              <a:ea typeface="ヒラギノ角ゴ ProN W6" charset="0"/>
              <a:cs typeface="ヒラギノ角ゴ ProN W6" charset="0"/>
            </a:endParaRPr>
          </a:p>
        </p:txBody>
      </p:sp>
      <p:sp>
        <p:nvSpPr>
          <p:cNvPr id="6" name="Title 1"/>
          <p:cNvSpPr txBox="1">
            <a:spLocks/>
          </p:cNvSpPr>
          <p:nvPr/>
        </p:nvSpPr>
        <p:spPr>
          <a:xfrm>
            <a:off x="6324600" y="1472406"/>
            <a:ext cx="1365249"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Guidelines</a:t>
            </a:r>
            <a:endParaRPr lang="en-US" sz="1800" dirty="0">
              <a:solidFill>
                <a:srgbClr val="800000"/>
              </a:solidFill>
              <a:latin typeface="Myriad Pro Semibold" charset="0"/>
              <a:ea typeface="ヒラギノ角ゴ ProN W6" charset="0"/>
              <a:cs typeface="ヒラギノ角ゴ ProN W6" charset="0"/>
            </a:endParaRPr>
          </a:p>
        </p:txBody>
      </p:sp>
      <p:sp>
        <p:nvSpPr>
          <p:cNvPr id="7" name="Title 1"/>
          <p:cNvSpPr txBox="1">
            <a:spLocks/>
          </p:cNvSpPr>
          <p:nvPr/>
        </p:nvSpPr>
        <p:spPr>
          <a:xfrm>
            <a:off x="2707221" y="5969000"/>
            <a:ext cx="13366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Clinical</a:t>
            </a:r>
          </a:p>
          <a:p>
            <a:r>
              <a:rPr lang="en-US" sz="1800" dirty="0" smtClean="0">
                <a:solidFill>
                  <a:srgbClr val="800000"/>
                </a:solidFill>
                <a:latin typeface="Myriad Pro Semibold" charset="0"/>
                <a:ea typeface="ヒラギノ角ゴ ProN W6" charset="0"/>
                <a:cs typeface="ヒラギノ角ゴ ProN W6" charset="0"/>
              </a:rPr>
              <a:t>History</a:t>
            </a:r>
            <a:endParaRPr lang="en-US" sz="1800" dirty="0">
              <a:solidFill>
                <a:srgbClr val="800000"/>
              </a:solidFill>
              <a:latin typeface="Myriad Pro Semibold" charset="0"/>
              <a:ea typeface="ヒラギノ角ゴ ProN W6" charset="0"/>
              <a:cs typeface="ヒラギノ角ゴ ProN W6" charset="0"/>
            </a:endParaRPr>
          </a:p>
        </p:txBody>
      </p:sp>
      <p:sp>
        <p:nvSpPr>
          <p:cNvPr id="8" name="Title 1"/>
          <p:cNvSpPr txBox="1">
            <a:spLocks/>
          </p:cNvSpPr>
          <p:nvPr/>
        </p:nvSpPr>
        <p:spPr>
          <a:xfrm>
            <a:off x="6248400" y="899584"/>
            <a:ext cx="193992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Drug Availability</a:t>
            </a:r>
            <a:br>
              <a:rPr lang="en-US" sz="1800" dirty="0" smtClean="0">
                <a:solidFill>
                  <a:srgbClr val="800000"/>
                </a:solidFill>
                <a:latin typeface="Myriad Pro Semibold" charset="0"/>
                <a:ea typeface="ヒラギノ角ゴ ProN W6" charset="0"/>
                <a:cs typeface="ヒラギノ角ゴ ProN W6" charset="0"/>
              </a:rPr>
            </a:br>
            <a:r>
              <a:rPr lang="en-US" sz="1800" dirty="0" smtClean="0">
                <a:solidFill>
                  <a:srgbClr val="800000"/>
                </a:solidFill>
                <a:latin typeface="Myriad Pro Semibold" charset="0"/>
                <a:ea typeface="ヒラギノ角ゴ ProN W6" charset="0"/>
                <a:cs typeface="ヒラギノ角ゴ ProN W6" charset="0"/>
              </a:rPr>
              <a:t>and Affordability</a:t>
            </a:r>
            <a:endParaRPr lang="en-US" sz="1800" dirty="0">
              <a:solidFill>
                <a:srgbClr val="800000"/>
              </a:solidFill>
              <a:latin typeface="Myriad Pro Semibold" charset="0"/>
              <a:ea typeface="ヒラギノ角ゴ ProN W6" charset="0"/>
              <a:cs typeface="ヒラギノ角ゴ ProN W6" charset="0"/>
            </a:endParaRPr>
          </a:p>
        </p:txBody>
      </p:sp>
      <p:sp>
        <p:nvSpPr>
          <p:cNvPr id="9" name="Title 1"/>
          <p:cNvSpPr txBox="1">
            <a:spLocks/>
          </p:cNvSpPr>
          <p:nvPr/>
        </p:nvSpPr>
        <p:spPr>
          <a:xfrm>
            <a:off x="3505200" y="2030413"/>
            <a:ext cx="193992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Disease Model Predictions</a:t>
            </a:r>
            <a:endParaRPr lang="en-US" sz="1800" dirty="0">
              <a:solidFill>
                <a:srgbClr val="800000"/>
              </a:solidFill>
              <a:latin typeface="Myriad Pro Semibold" charset="0"/>
              <a:ea typeface="ヒラギノ角ゴ ProN W6" charset="0"/>
              <a:cs typeface="ヒラギノ角ゴ ProN W6" charset="0"/>
            </a:endParaRPr>
          </a:p>
        </p:txBody>
      </p:sp>
      <p:sp>
        <p:nvSpPr>
          <p:cNvPr id="10" name="Title 1"/>
          <p:cNvSpPr txBox="1">
            <a:spLocks/>
          </p:cNvSpPr>
          <p:nvPr/>
        </p:nvSpPr>
        <p:spPr>
          <a:xfrm>
            <a:off x="6400800" y="5992813"/>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Tumor Availability for Testing</a:t>
            </a:r>
            <a:endParaRPr lang="en-US" sz="1800" dirty="0">
              <a:solidFill>
                <a:srgbClr val="800000"/>
              </a:solidFill>
              <a:latin typeface="Myriad Pro Semibold" charset="0"/>
              <a:ea typeface="ヒラギノ角ゴ ProN W6" charset="0"/>
              <a:cs typeface="ヒラギノ角ゴ ProN W6" charset="0"/>
            </a:endParaRPr>
          </a:p>
        </p:txBody>
      </p:sp>
      <p:sp>
        <p:nvSpPr>
          <p:cNvPr id="11" name="Title 1"/>
          <p:cNvSpPr txBox="1">
            <a:spLocks/>
          </p:cNvSpPr>
          <p:nvPr/>
        </p:nvSpPr>
        <p:spPr>
          <a:xfrm>
            <a:off x="5867400" y="5284786"/>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Patient Education</a:t>
            </a:r>
            <a:endParaRPr lang="en-US" sz="1800" dirty="0">
              <a:solidFill>
                <a:srgbClr val="800000"/>
              </a:solidFill>
              <a:latin typeface="Myriad Pro Semibold" charset="0"/>
              <a:ea typeface="ヒラギノ角ゴ ProN W6" charset="0"/>
              <a:cs typeface="ヒラギノ角ゴ ProN W6" charset="0"/>
            </a:endParaRPr>
          </a:p>
        </p:txBody>
      </p:sp>
      <p:sp>
        <p:nvSpPr>
          <p:cNvPr id="13" name="Title 1"/>
          <p:cNvSpPr txBox="1">
            <a:spLocks/>
          </p:cNvSpPr>
          <p:nvPr/>
        </p:nvSpPr>
        <p:spPr>
          <a:xfrm>
            <a:off x="3581400" y="4876800"/>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Shared Decision</a:t>
            </a:r>
          </a:p>
          <a:p>
            <a:r>
              <a:rPr lang="en-US" sz="1800" dirty="0" smtClean="0">
                <a:solidFill>
                  <a:srgbClr val="800000"/>
                </a:solidFill>
                <a:latin typeface="Myriad Pro Semibold" charset="0"/>
                <a:ea typeface="ヒラギノ角ゴ ProN W6" charset="0"/>
                <a:cs typeface="ヒラギノ角ゴ ProN W6" charset="0"/>
              </a:rPr>
              <a:t>Making</a:t>
            </a:r>
            <a:endParaRPr lang="en-US" sz="1800" dirty="0">
              <a:solidFill>
                <a:srgbClr val="800000"/>
              </a:solidFill>
              <a:latin typeface="Myriad Pro Semibold" charset="0"/>
              <a:ea typeface="ヒラギノ角ゴ ProN W6" charset="0"/>
              <a:cs typeface="ヒラギノ角ゴ ProN W6" charset="0"/>
            </a:endParaRPr>
          </a:p>
        </p:txBody>
      </p:sp>
      <p:sp>
        <p:nvSpPr>
          <p:cNvPr id="14" name="Title 1"/>
          <p:cNvSpPr txBox="1">
            <a:spLocks/>
          </p:cNvSpPr>
          <p:nvPr/>
        </p:nvSpPr>
        <p:spPr>
          <a:xfrm>
            <a:off x="3709458" y="1039813"/>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Trial Practicalities</a:t>
            </a:r>
            <a:endParaRPr lang="en-US" sz="1800" dirty="0">
              <a:solidFill>
                <a:srgbClr val="800000"/>
              </a:solidFill>
              <a:latin typeface="Myriad Pro Semibold" charset="0"/>
              <a:ea typeface="ヒラギノ角ゴ ProN W6" charset="0"/>
              <a:cs typeface="ヒラギノ角ゴ ProN W6" charset="0"/>
            </a:endParaRPr>
          </a:p>
        </p:txBody>
      </p:sp>
      <p:sp>
        <p:nvSpPr>
          <p:cNvPr id="15" name="Title 1"/>
          <p:cNvSpPr txBox="1">
            <a:spLocks/>
          </p:cNvSpPr>
          <p:nvPr/>
        </p:nvSpPr>
        <p:spPr>
          <a:xfrm>
            <a:off x="1066800" y="1649413"/>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Dosing and Sequencing Details</a:t>
            </a:r>
            <a:endParaRPr lang="en-US" sz="1800" dirty="0">
              <a:solidFill>
                <a:srgbClr val="800000"/>
              </a:solidFill>
              <a:latin typeface="Myriad Pro Semibold" charset="0"/>
              <a:ea typeface="ヒラギノ角ゴ ProN W6" charset="0"/>
              <a:cs typeface="ヒラギノ角ゴ ProN W6" charset="0"/>
            </a:endParaRPr>
          </a:p>
        </p:txBody>
      </p:sp>
      <p:sp>
        <p:nvSpPr>
          <p:cNvPr id="16" name="Title 1"/>
          <p:cNvSpPr txBox="1">
            <a:spLocks/>
          </p:cNvSpPr>
          <p:nvPr/>
        </p:nvSpPr>
        <p:spPr>
          <a:xfrm>
            <a:off x="4419600" y="6147593"/>
            <a:ext cx="2174875" cy="407987"/>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dirty="0" smtClean="0">
                <a:solidFill>
                  <a:srgbClr val="800000"/>
                </a:solidFill>
                <a:latin typeface="Myriad Pro Semibold" charset="0"/>
                <a:ea typeface="ヒラギノ角ゴ ProN W6" charset="0"/>
                <a:cs typeface="ヒラギノ角ゴ ProN W6" charset="0"/>
              </a:rPr>
              <a:t>Financial</a:t>
            </a:r>
            <a:br>
              <a:rPr lang="en-US" sz="1800" dirty="0" smtClean="0">
                <a:solidFill>
                  <a:srgbClr val="800000"/>
                </a:solidFill>
                <a:latin typeface="Myriad Pro Semibold" charset="0"/>
                <a:ea typeface="ヒラギノ角ゴ ProN W6" charset="0"/>
                <a:cs typeface="ヒラギノ角ゴ ProN W6" charset="0"/>
              </a:rPr>
            </a:br>
            <a:r>
              <a:rPr lang="en-US" sz="1800" dirty="0" smtClean="0">
                <a:solidFill>
                  <a:srgbClr val="800000"/>
                </a:solidFill>
                <a:latin typeface="Myriad Pro Semibold" charset="0"/>
                <a:ea typeface="ヒラギノ角ゴ ProN W6" charset="0"/>
                <a:cs typeface="ヒラギノ角ゴ ProN W6" charset="0"/>
              </a:rPr>
              <a:t>Considerations</a:t>
            </a:r>
            <a:endParaRPr lang="en-US" sz="1800" dirty="0">
              <a:solidFill>
                <a:srgbClr val="800000"/>
              </a:solidFill>
              <a:latin typeface="Myriad Pro Semibold" charset="0"/>
              <a:ea typeface="ヒラギノ角ゴ ProN W6" charset="0"/>
              <a:cs typeface="ヒラギノ角ゴ ProN W6" charset="0"/>
            </a:endParaRPr>
          </a:p>
        </p:txBody>
      </p:sp>
      <p:sp>
        <p:nvSpPr>
          <p:cNvPr id="17" name="Title 2"/>
          <p:cNvSpPr txBox="1">
            <a:spLocks/>
          </p:cNvSpPr>
          <p:nvPr/>
        </p:nvSpPr>
        <p:spPr>
          <a:xfrm>
            <a:off x="644525" y="79375"/>
            <a:ext cx="7813675" cy="758825"/>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2400" smtClean="0">
                <a:latin typeface="Myriad Pro Semibold" charset="0"/>
                <a:ea typeface="ヒラギノ角ゴ ProN W6" charset="0"/>
                <a:cs typeface="ヒラギノ角ゴ ProN W6" charset="0"/>
              </a:rPr>
              <a:t>Precision Oncology: Target Treatments to Patients</a:t>
            </a:r>
            <a:br>
              <a:rPr lang="en-US" sz="2400" smtClean="0">
                <a:latin typeface="Myriad Pro Semibold" charset="0"/>
                <a:ea typeface="ヒラギノ角ゴ ProN W6" charset="0"/>
                <a:cs typeface="ヒラギノ角ゴ ProN W6" charset="0"/>
              </a:rPr>
            </a:br>
            <a:r>
              <a:rPr lang="en-US" sz="2400" smtClean="0">
                <a:latin typeface="Myriad Pro Semibold" charset="0"/>
                <a:ea typeface="ヒラギノ角ゴ ProN W6" charset="0"/>
                <a:cs typeface="ヒラギノ角ゴ ProN W6" charset="0"/>
              </a:rPr>
              <a:t>	         Based on Molecular Disease Models (MDMs)</a:t>
            </a:r>
            <a:endParaRPr lang="en-US" sz="2400" dirty="0">
              <a:latin typeface="Myriad Pro Semibold" charset="0"/>
              <a:ea typeface="ヒラギノ角ゴ ProN W6" charset="0"/>
              <a:cs typeface="ヒラギノ角ゴ ProN W6" charset="0"/>
            </a:endParaRPr>
          </a:p>
        </p:txBody>
      </p:sp>
    </p:spTree>
    <p:extLst>
      <p:ext uri="{BB962C8B-B14F-4D97-AF65-F5344CB8AC3E}">
        <p14:creationId xmlns:p14="http://schemas.microsoft.com/office/powerpoint/2010/main" val="409628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 y="838200"/>
            <a:ext cx="8991600" cy="5078314"/>
          </a:xfrm>
          <a:prstGeom prst="rect">
            <a:avLst/>
          </a:prstGeom>
        </p:spPr>
        <p:txBody>
          <a:bodyPr wrap="square">
            <a:spAutoFit/>
          </a:bodyPr>
          <a:lstStyle/>
          <a:p>
            <a:r>
              <a:rPr lang="en-US" dirty="0"/>
              <a:t> </a:t>
            </a:r>
          </a:p>
          <a:p>
            <a:r>
              <a:rPr lang="en-US" dirty="0"/>
              <a:t>Findings were discussed at the ITOMIC tumor board.  It was mentioned that complete loss of BRCA1 heterozygous loss of CHEK2 might underlie the patient’s excellent response to </a:t>
            </a:r>
            <a:r>
              <a:rPr lang="en-US" dirty="0" err="1"/>
              <a:t>Cisplatin</a:t>
            </a:r>
            <a:r>
              <a:rPr lang="en-US" dirty="0"/>
              <a:t>, and might predict sensitivity to a Poly-ADP ribose polymerase (PARP) inhibitor (Fong et al., N </a:t>
            </a:r>
            <a:r>
              <a:rPr lang="en-US" dirty="0" err="1"/>
              <a:t>Engl</a:t>
            </a:r>
            <a:r>
              <a:rPr lang="en-US" dirty="0"/>
              <a:t> J Med 2009;361:123-134, </a:t>
            </a:r>
            <a:r>
              <a:rPr lang="en-US" dirty="0" err="1"/>
              <a:t>Tutt</a:t>
            </a:r>
            <a:r>
              <a:rPr lang="en-US" dirty="0"/>
              <a:t> et al., Lancet 2010;376:235-44; </a:t>
            </a:r>
            <a:r>
              <a:rPr lang="en-US" dirty="0" err="1"/>
              <a:t>Somlo</a:t>
            </a:r>
            <a:r>
              <a:rPr lang="en-US" dirty="0"/>
              <a:t>, San Antonio Breast Cancer Conference 2013). Since PARP inhibitors are investigational, it was recommended that the patient consider enrollment into a PARP inhibitor trial.  The two FGFR2 missense mutations were also discussed. Patient's tumor has FGFR </a:t>
            </a:r>
            <a:r>
              <a:rPr lang="en-US" dirty="0" err="1"/>
              <a:t>mis</a:t>
            </a:r>
            <a:r>
              <a:rPr lang="en-US" dirty="0"/>
              <a:t>-sense mutations similar to S252W. The COSMIC database lists 44 endometrial cancers bearing the FGFR2(S252W) variant, and 4 endometrial cancers with FGFR2(Y375C).  Neither mutation has been described previously in breast cancer.  Of note a single COSMIC entry describes an endometrial cancer (1105632) bearing FGFR2(S252W;Y375C). Both variants occur within the ligand binding domain, and S252W expands the repertoire of ligands capable of activating FGFR2 (</a:t>
            </a:r>
            <a:r>
              <a:rPr lang="en-US" dirty="0" err="1"/>
              <a:t>Greulich</a:t>
            </a:r>
            <a:r>
              <a:rPr lang="en-US" dirty="0"/>
              <a:t> and Pollock, Trends </a:t>
            </a:r>
            <a:r>
              <a:rPr lang="en-US" dirty="0" err="1"/>
              <a:t>Mol</a:t>
            </a:r>
            <a:r>
              <a:rPr lang="en-US" dirty="0"/>
              <a:t> Med. 2011;17: doi:10.1016/j.molmed.2011.01.012, </a:t>
            </a:r>
            <a:r>
              <a:rPr lang="en-US" dirty="0" err="1"/>
              <a:t>Dutt</a:t>
            </a:r>
            <a:r>
              <a:rPr lang="en-US" dirty="0"/>
              <a:t>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2008 PMID1855176, Yu et al. Proc Natl Acad Sci U S A. 2000 97:14536-41). ...</a:t>
            </a:r>
          </a:p>
        </p:txBody>
      </p:sp>
      <p:sp>
        <p:nvSpPr>
          <p:cNvPr id="5" name="Rectangle 4"/>
          <p:cNvSpPr/>
          <p:nvPr/>
        </p:nvSpPr>
        <p:spPr>
          <a:xfrm>
            <a:off x="152400" y="6287869"/>
            <a:ext cx="4724400" cy="461665"/>
          </a:xfrm>
          <a:prstGeom prst="rect">
            <a:avLst/>
          </a:prstGeom>
        </p:spPr>
        <p:txBody>
          <a:bodyPr wrap="square">
            <a:spAutoFit/>
          </a:bodyPr>
          <a:lstStyle/>
          <a:p>
            <a:r>
              <a:rPr lang="en-US" sz="1200" dirty="0" smtClean="0"/>
              <a:t>This example thanks to Tony Blau, University of Washington.</a:t>
            </a:r>
            <a:br>
              <a:rPr lang="en-US" sz="1200" dirty="0" smtClean="0"/>
            </a:br>
            <a:r>
              <a:rPr lang="en-US" sz="1200" dirty="0"/>
              <a:t>P</a:t>
            </a:r>
            <a:r>
              <a:rPr lang="en-US" sz="1200" dirty="0" smtClean="0"/>
              <a:t>lease </a:t>
            </a:r>
            <a:r>
              <a:rPr lang="en-US" sz="1200" dirty="0"/>
              <a:t>d</a:t>
            </a:r>
            <a:r>
              <a:rPr lang="en-US" sz="1200" dirty="0" smtClean="0"/>
              <a:t>o not reproduce or pass on without permission.</a:t>
            </a:r>
            <a:endParaRPr lang="en-US" sz="1200" dirty="0"/>
          </a:p>
        </p:txBody>
      </p:sp>
      <p:sp>
        <p:nvSpPr>
          <p:cNvPr id="6" name="Title 1"/>
          <p:cNvSpPr txBox="1">
            <a:spLocks/>
          </p:cNvSpPr>
          <p:nvPr/>
        </p:nvSpPr>
        <p:spPr>
          <a:xfrm>
            <a:off x="152400" y="-152400"/>
            <a:ext cx="7848600" cy="13716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solidFill>
                  <a:srgbClr val="336977"/>
                </a:solidFill>
              </a:rPr>
              <a:t>Real MTB Report Out</a:t>
            </a:r>
            <a:endParaRPr lang="en-US" sz="3200" dirty="0">
              <a:solidFill>
                <a:srgbClr val="336977"/>
              </a:solidFill>
            </a:endParaRPr>
          </a:p>
        </p:txBody>
      </p:sp>
    </p:spTree>
    <p:extLst>
      <p:ext uri="{BB962C8B-B14F-4D97-AF65-F5344CB8AC3E}">
        <p14:creationId xmlns:p14="http://schemas.microsoft.com/office/powerpoint/2010/main" val="330546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09800"/>
            <a:ext cx="8686800" cy="2209548"/>
          </a:xfrm>
        </p:spPr>
        <p:txBody>
          <a:bodyPr>
            <a:normAutofit fontScale="90000"/>
          </a:bodyPr>
          <a:lstStyle/>
          <a:p>
            <a:r>
              <a:rPr lang="en-US" sz="2400" dirty="0" smtClean="0"/>
              <a:t>1. In Molecular </a:t>
            </a:r>
            <a:r>
              <a:rPr lang="en-US" sz="2400" dirty="0"/>
              <a:t>T</a:t>
            </a:r>
            <a:r>
              <a:rPr lang="en-US" sz="2400" dirty="0" smtClean="0"/>
              <a:t>umor </a:t>
            </a:r>
            <a:r>
              <a:rPr lang="en-US" sz="2400" dirty="0"/>
              <a:t>B</a:t>
            </a:r>
            <a:r>
              <a:rPr lang="en-US" sz="2400" dirty="0" smtClean="0"/>
              <a:t>oards, </a:t>
            </a:r>
            <a:r>
              <a:rPr lang="en-US" sz="2400" u="sng" dirty="0" smtClean="0"/>
              <a:t>cancer experts</a:t>
            </a:r>
            <a:r>
              <a:rPr lang="en-US" sz="2400" dirty="0" smtClean="0"/>
              <a:t> from</a:t>
            </a:r>
            <a:br>
              <a:rPr lang="en-US" sz="2400" dirty="0" smtClean="0"/>
            </a:br>
            <a:r>
              <a:rPr lang="en-US" sz="2400" dirty="0" smtClean="0"/>
              <a:t>      many fields reason about the </a:t>
            </a:r>
            <a:r>
              <a:rPr lang="en-US" sz="2400" u="sng" dirty="0" smtClean="0"/>
              <a:t>most difficult cases</a:t>
            </a:r>
            <a:r>
              <a:rPr lang="en-US" sz="2400" dirty="0" smtClean="0"/>
              <a:t>.</a:t>
            </a:r>
            <a:br>
              <a:rPr lang="en-US" sz="2400" dirty="0" smtClean="0"/>
            </a:br>
            <a:r>
              <a:rPr lang="en-US" sz="2400" dirty="0" smtClean="0"/>
              <a:t/>
            </a:r>
            <a:br>
              <a:rPr lang="en-US" sz="2400" dirty="0" smtClean="0"/>
            </a:br>
            <a:r>
              <a:rPr lang="en-US" sz="2400" dirty="0" smtClean="0"/>
              <a:t>2. The goal of MTBs is </a:t>
            </a:r>
            <a:r>
              <a:rPr lang="en-US" sz="2400" i="1" dirty="0" smtClean="0"/>
              <a:t>explicitly</a:t>
            </a:r>
            <a:r>
              <a:rPr lang="en-US" sz="2400" dirty="0" smtClean="0"/>
              <a:t> to </a:t>
            </a:r>
            <a:r>
              <a:rPr lang="en-US" sz="2400" u="sng" dirty="0" smtClean="0"/>
              <a:t>assemble a model</a:t>
            </a:r>
            <a:r>
              <a:rPr lang="en-US" sz="2400" dirty="0" smtClean="0"/>
              <a:t> of</a:t>
            </a:r>
            <a:br>
              <a:rPr lang="en-US" sz="2400" dirty="0" smtClean="0"/>
            </a:br>
            <a:r>
              <a:rPr lang="en-US" sz="2400" dirty="0" smtClean="0"/>
              <a:t>      the disease process in</a:t>
            </a:r>
            <a:r>
              <a:rPr lang="en-US" sz="2400" dirty="0"/>
              <a:t> </a:t>
            </a:r>
            <a:r>
              <a:rPr lang="en-US" sz="2400" dirty="0" smtClean="0"/>
              <a:t>the patient, based upon the</a:t>
            </a:r>
            <a:br>
              <a:rPr lang="en-US" sz="2400" dirty="0" smtClean="0"/>
            </a:br>
            <a:r>
              <a:rPr lang="en-US" sz="2400" dirty="0" smtClean="0"/>
              <a:t>      </a:t>
            </a:r>
            <a:r>
              <a:rPr lang="en-US" sz="2400" u="sng" dirty="0" smtClean="0"/>
              <a:t>best current knowledge</a:t>
            </a:r>
            <a:r>
              <a:rPr lang="en-US" sz="2400" dirty="0" smtClean="0"/>
              <a:t>, and then to </a:t>
            </a:r>
            <a:r>
              <a:rPr lang="en-US" sz="2400" u="sng" dirty="0" smtClean="0"/>
              <a:t>reason</a:t>
            </a:r>
            <a:r>
              <a:rPr lang="en-US" sz="2400" dirty="0" smtClean="0"/>
              <a:t/>
            </a:r>
            <a:br>
              <a:rPr lang="en-US" sz="2400" dirty="0" smtClean="0"/>
            </a:br>
            <a:r>
              <a:rPr lang="en-US" sz="2400" dirty="0" smtClean="0"/>
              <a:t>      </a:t>
            </a:r>
            <a:r>
              <a:rPr lang="en-US" sz="2400" u="sng" dirty="0" smtClean="0"/>
              <a:t>from that model</a:t>
            </a:r>
            <a:r>
              <a:rPr lang="en-US" sz="2400" dirty="0" smtClean="0"/>
              <a:t> and everything known about </a:t>
            </a:r>
            <a:br>
              <a:rPr lang="en-US" sz="2400" dirty="0" smtClean="0"/>
            </a:br>
            <a:r>
              <a:rPr lang="en-US" sz="2400" dirty="0" smtClean="0"/>
              <a:t>      the patient, to rank treatment options.</a:t>
            </a:r>
            <a:br>
              <a:rPr lang="en-US" sz="2400" dirty="0" smtClean="0"/>
            </a:br>
            <a:r>
              <a:rPr lang="en-US" sz="2400" dirty="0" smtClean="0"/>
              <a:t/>
            </a:r>
            <a:br>
              <a:rPr lang="en-US" sz="2400" dirty="0" smtClean="0"/>
            </a:br>
            <a:r>
              <a:rPr lang="en-US" sz="2400" dirty="0" smtClean="0"/>
              <a:t>3. MTBs </a:t>
            </a:r>
            <a:r>
              <a:rPr lang="en-US" sz="2400" u="sng" dirty="0" smtClean="0"/>
              <a:t>expose this knowledge and reasoning</a:t>
            </a:r>
            <a:r>
              <a:rPr lang="en-US" sz="2400" dirty="0" smtClean="0"/>
              <a:t> in their</a:t>
            </a:r>
            <a:br>
              <a:rPr lang="en-US" sz="2400" dirty="0" smtClean="0"/>
            </a:br>
            <a:r>
              <a:rPr lang="en-US" sz="2400" dirty="0" smtClean="0"/>
              <a:t>      inputs, discussions, and reports.</a:t>
            </a:r>
            <a:br>
              <a:rPr lang="en-US" sz="2400" dirty="0" smtClean="0"/>
            </a:br>
            <a:r>
              <a:rPr lang="en-US" sz="2400" dirty="0" smtClean="0"/>
              <a:t/>
            </a:r>
            <a:br>
              <a:rPr lang="en-US" sz="2400" dirty="0" smtClean="0"/>
            </a:br>
            <a:r>
              <a:rPr lang="en-US" sz="2400" dirty="0" smtClean="0"/>
              <a:t>4. MTB participants, being experts, use </a:t>
            </a:r>
            <a:r>
              <a:rPr lang="en-US" sz="2400" u="sng" dirty="0" smtClean="0"/>
              <a:t>knowledge</a:t>
            </a:r>
            <a:r>
              <a:rPr lang="en-US" sz="2400" dirty="0" smtClean="0"/>
              <a:t/>
            </a:r>
            <a:br>
              <a:rPr lang="en-US" sz="2400" dirty="0" smtClean="0"/>
            </a:br>
            <a:r>
              <a:rPr lang="en-US" sz="2400" dirty="0" smtClean="0"/>
              <a:t>     </a:t>
            </a:r>
            <a:r>
              <a:rPr lang="en-US" sz="2400" u="sng" dirty="0" smtClean="0"/>
              <a:t>that is not available from the literature</a:t>
            </a:r>
            <a:r>
              <a:rPr lang="en-US" sz="2400" dirty="0" smtClean="0"/>
              <a:t>, nor from</a:t>
            </a:r>
            <a:br>
              <a:rPr lang="en-US" sz="2400" dirty="0" smtClean="0"/>
            </a:br>
            <a:r>
              <a:rPr lang="en-US" sz="2400" dirty="0" smtClean="0"/>
              <a:t>     any</a:t>
            </a:r>
            <a:r>
              <a:rPr lang="en-US" sz="2400" dirty="0"/>
              <a:t> </a:t>
            </a:r>
            <a:r>
              <a:rPr lang="en-US" sz="2400" dirty="0" smtClean="0"/>
              <a:t>other easily accessible source.</a:t>
            </a:r>
            <a:endParaRPr lang="en-US" sz="2400" dirty="0"/>
          </a:p>
        </p:txBody>
      </p:sp>
    </p:spTree>
    <p:extLst>
      <p:ext uri="{BB962C8B-B14F-4D97-AF65-F5344CB8AC3E}">
        <p14:creationId xmlns:p14="http://schemas.microsoft.com/office/powerpoint/2010/main" val="314318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7652"/>
            <a:ext cx="8686800" cy="2209548"/>
          </a:xfrm>
        </p:spPr>
        <p:txBody>
          <a:bodyPr>
            <a:normAutofit fontScale="90000"/>
          </a:bodyPr>
          <a:lstStyle/>
          <a:p>
            <a:r>
              <a:rPr lang="en-US" sz="2800" dirty="0" smtClean="0"/>
              <a:t>Kinds of knowledge unique to practice:</a:t>
            </a:r>
            <a:r>
              <a:rPr lang="en-US" sz="2000" dirty="0" smtClean="0"/>
              <a:t/>
            </a:r>
            <a:br>
              <a:rPr lang="en-US" sz="2000" dirty="0" smtClean="0"/>
            </a:br>
            <a:r>
              <a:rPr lang="en-US" sz="2000" dirty="0" smtClean="0"/>
              <a:t>                                            (most conveniently accessible via MTBs)</a:t>
            </a:r>
            <a:r>
              <a:rPr lang="en-US" sz="2400" dirty="0" smtClean="0"/>
              <a:t/>
            </a:r>
            <a:br>
              <a:rPr lang="en-US" sz="2400" dirty="0" smtClean="0"/>
            </a:br>
            <a:r>
              <a:rPr lang="en-US" sz="2400" dirty="0" smtClean="0"/>
              <a:t/>
            </a:r>
            <a:br>
              <a:rPr lang="en-US" sz="2400" dirty="0" smtClean="0"/>
            </a:br>
            <a:r>
              <a:rPr lang="en-US" sz="2400" dirty="0" smtClean="0"/>
              <a:t>1. What parts of the literature are </a:t>
            </a:r>
            <a:r>
              <a:rPr lang="en-US" sz="2400" u="sng" dirty="0" smtClean="0"/>
              <a:t>too early</a:t>
            </a:r>
            <a:r>
              <a:rPr lang="en-US" sz="2400" dirty="0" smtClean="0"/>
              <a:t>?</a:t>
            </a:r>
            <a:br>
              <a:rPr lang="en-US" sz="2400" dirty="0" smtClean="0"/>
            </a:br>
            <a:r>
              <a:rPr lang="en-US" sz="2400" dirty="0" smtClean="0"/>
              <a:t>     (too tentative to be useful in practice</a:t>
            </a:r>
            <a:r>
              <a:rPr lang="en-US" sz="2400" dirty="0"/>
              <a:t>)</a:t>
            </a:r>
            <a:r>
              <a:rPr lang="en-US" sz="2400" dirty="0" smtClean="0"/>
              <a:t/>
            </a:r>
            <a:br>
              <a:rPr lang="en-US" sz="2400" dirty="0" smtClean="0"/>
            </a:br>
            <a:r>
              <a:rPr lang="en-US" sz="2400" dirty="0" smtClean="0"/>
              <a:t>2. What parts of the literature are </a:t>
            </a:r>
            <a:r>
              <a:rPr lang="en-US" sz="2400" u="sng" dirty="0" smtClean="0"/>
              <a:t>outdated</a:t>
            </a:r>
            <a:r>
              <a:rPr lang="en-US" sz="2400" dirty="0" smtClean="0"/>
              <a:t>? </a:t>
            </a:r>
            <a:br>
              <a:rPr lang="en-US" sz="2400" dirty="0" smtClean="0"/>
            </a:br>
            <a:r>
              <a:rPr lang="en-US" sz="2400" dirty="0" smtClean="0"/>
              <a:t>     (no longer believed to be useful in practice)</a:t>
            </a:r>
            <a:br>
              <a:rPr lang="en-US" sz="2400" dirty="0" smtClean="0"/>
            </a:br>
            <a:r>
              <a:rPr lang="en-US" sz="2400" dirty="0" smtClean="0"/>
              <a:t>3. Knowledge </a:t>
            </a:r>
            <a:r>
              <a:rPr lang="en-US" sz="2400" u="sng" dirty="0" smtClean="0"/>
              <a:t>not available at all</a:t>
            </a:r>
            <a:r>
              <a:rPr lang="en-US" sz="2400" dirty="0" smtClean="0"/>
              <a:t> in the literature</a:t>
            </a:r>
            <a:br>
              <a:rPr lang="en-US" sz="2400" dirty="0" smtClean="0"/>
            </a:br>
            <a:r>
              <a:rPr lang="en-US" sz="2400" dirty="0"/>
              <a:t> </a:t>
            </a:r>
            <a:r>
              <a:rPr lang="en-US" sz="2400" dirty="0" smtClean="0"/>
              <a:t>    (</a:t>
            </a:r>
            <a:r>
              <a:rPr lang="en-US" sz="2400" dirty="0"/>
              <a:t>e.g., </a:t>
            </a:r>
            <a:r>
              <a:rPr lang="en-US" sz="2400" dirty="0" smtClean="0"/>
              <a:t>ethical, political) </a:t>
            </a:r>
            <a:br>
              <a:rPr lang="en-US" sz="2400" dirty="0" smtClean="0"/>
            </a:br>
            <a:r>
              <a:rPr lang="en-US" sz="2400" dirty="0" smtClean="0"/>
              <a:t>4. What are the </a:t>
            </a:r>
            <a:r>
              <a:rPr lang="en-US" sz="2400" u="sng" dirty="0" smtClean="0"/>
              <a:t>importance relationships</a:t>
            </a:r>
            <a:r>
              <a:rPr lang="en-US" sz="2400" dirty="0" smtClean="0"/>
              <a:t> between </a:t>
            </a:r>
            <a:br>
              <a:rPr lang="en-US" sz="2400" dirty="0" smtClean="0"/>
            </a:br>
            <a:r>
              <a:rPr lang="en-US" sz="2400" dirty="0" smtClean="0"/>
              <a:t>      the various knowledge elements?</a:t>
            </a:r>
            <a:br>
              <a:rPr lang="en-US" sz="2400" dirty="0" smtClean="0"/>
            </a:br>
            <a:r>
              <a:rPr lang="en-US" sz="2400" dirty="0" smtClean="0"/>
              <a:t>5. How knowledge is </a:t>
            </a:r>
            <a:r>
              <a:rPr lang="en-US" sz="2400" u="sng" dirty="0" smtClean="0"/>
              <a:t>interpreted</a:t>
            </a:r>
            <a:r>
              <a:rPr lang="en-US" sz="2400" dirty="0" smtClean="0"/>
              <a:t> in context of use?</a:t>
            </a:r>
            <a:br>
              <a:rPr lang="en-US" sz="2400" dirty="0" smtClean="0"/>
            </a:br>
            <a:r>
              <a:rPr lang="en-US" sz="2400" dirty="0" smtClean="0"/>
              <a:t>6. In-context </a:t>
            </a:r>
            <a:r>
              <a:rPr lang="en-US" sz="2400" u="sng" dirty="0" smtClean="0"/>
              <a:t>cross-domain</a:t>
            </a:r>
            <a:r>
              <a:rPr lang="en-US" sz="2400" dirty="0" smtClean="0"/>
              <a:t> translations/relations.</a:t>
            </a:r>
            <a:br>
              <a:rPr lang="en-US" sz="2400" dirty="0" smtClean="0"/>
            </a:br>
            <a:r>
              <a:rPr lang="en-US" sz="2400" dirty="0" smtClean="0"/>
              <a:t>7. Assembly and explanation </a:t>
            </a:r>
            <a:r>
              <a:rPr lang="en-US" sz="2400" u="sng" dirty="0" smtClean="0"/>
              <a:t>heuristics</a:t>
            </a:r>
            <a:r>
              <a:rPr lang="en-US" sz="2400" dirty="0"/>
              <a:t>.</a:t>
            </a:r>
            <a:br>
              <a:rPr lang="en-US" sz="2400" dirty="0"/>
            </a:br>
            <a:r>
              <a:rPr lang="en-US" sz="2400" dirty="0"/>
              <a:t>    </a:t>
            </a:r>
            <a:r>
              <a:rPr lang="en-US" sz="2000" dirty="0"/>
              <a:t> </a:t>
            </a:r>
            <a:r>
              <a:rPr lang="en-US" sz="2000" dirty="0" smtClean="0"/>
              <a:t>(the </a:t>
            </a:r>
            <a:r>
              <a:rPr lang="en-US" sz="2000" dirty="0"/>
              <a:t>“how to” of practical </a:t>
            </a:r>
            <a:r>
              <a:rPr lang="en-US" sz="2000" dirty="0" smtClean="0"/>
              <a:t>model-based reasoning)</a:t>
            </a:r>
            <a:r>
              <a:rPr lang="en-US" sz="2000" dirty="0"/>
              <a:t/>
            </a:r>
            <a:br>
              <a:rPr lang="en-US" sz="2000" dirty="0"/>
            </a:br>
            <a:endParaRPr lang="en-US" sz="2400" dirty="0"/>
          </a:p>
        </p:txBody>
      </p:sp>
      <p:sp>
        <p:nvSpPr>
          <p:cNvPr id="3" name="TextBox 2"/>
          <p:cNvSpPr txBox="1"/>
          <p:nvPr/>
        </p:nvSpPr>
        <p:spPr>
          <a:xfrm rot="2198181">
            <a:off x="2290478" y="2655835"/>
            <a:ext cx="3446276" cy="1323439"/>
          </a:xfrm>
          <a:prstGeom prst="rect">
            <a:avLst/>
          </a:prstGeom>
          <a:solidFill>
            <a:schemeClr val="bg1"/>
          </a:solidFill>
        </p:spPr>
        <p:txBody>
          <a:bodyPr wrap="none" rtlCol="0">
            <a:spAutoFit/>
          </a:bodyPr>
          <a:lstStyle/>
          <a:p>
            <a:pPr algn="ctr"/>
            <a:r>
              <a:rPr lang="en-US" sz="4000" dirty="0" smtClean="0">
                <a:solidFill>
                  <a:srgbClr val="800000"/>
                </a:solidFill>
              </a:rPr>
              <a:t>SCIENTIFIC</a:t>
            </a:r>
          </a:p>
          <a:p>
            <a:pPr algn="ctr"/>
            <a:r>
              <a:rPr lang="en-US" sz="4000" dirty="0" smtClean="0">
                <a:solidFill>
                  <a:srgbClr val="800000"/>
                </a:solidFill>
              </a:rPr>
              <a:t>PRAGMATICS</a:t>
            </a:r>
            <a:endParaRPr lang="en-US" sz="4000" dirty="0">
              <a:solidFill>
                <a:srgbClr val="800000"/>
              </a:solidFill>
            </a:endParaRPr>
          </a:p>
        </p:txBody>
      </p:sp>
    </p:spTree>
    <p:extLst>
      <p:ext uri="{BB962C8B-B14F-4D97-AF65-F5344CB8AC3E}">
        <p14:creationId xmlns:p14="http://schemas.microsoft.com/office/powerpoint/2010/main" val="136655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52852"/>
            <a:ext cx="8686800" cy="2209548"/>
          </a:xfrm>
        </p:spPr>
        <p:txBody>
          <a:bodyPr>
            <a:normAutofit fontScale="90000"/>
          </a:bodyPr>
          <a:lstStyle/>
          <a:p>
            <a:r>
              <a:rPr lang="en-US" sz="2800" dirty="0" smtClean="0"/>
              <a:t>Kinds of knowledge unique to MTBs:</a:t>
            </a:r>
            <a:r>
              <a:rPr lang="en-US" sz="2000" dirty="0" smtClean="0"/>
              <a:t/>
            </a:r>
            <a:br>
              <a:rPr lang="en-US" sz="2000" dirty="0" smtClean="0"/>
            </a:br>
            <a:r>
              <a:rPr lang="en-US" sz="2400" dirty="0" smtClean="0"/>
              <a:t/>
            </a:r>
            <a:br>
              <a:rPr lang="en-US" sz="2400" dirty="0" smtClean="0"/>
            </a:br>
            <a:r>
              <a:rPr lang="en-US" sz="2400" dirty="0" smtClean="0"/>
              <a:t/>
            </a:r>
            <a:br>
              <a:rPr lang="en-US" sz="2400" dirty="0" smtClean="0"/>
            </a:br>
            <a:r>
              <a:rPr lang="en-US" sz="2400" dirty="0" smtClean="0"/>
              <a:t>1. Arguments </a:t>
            </a:r>
            <a:r>
              <a:rPr lang="en-US" sz="2400" u="sng" dirty="0" smtClean="0"/>
              <a:t>pro and con</a:t>
            </a:r>
            <a:r>
              <a:rPr lang="en-US" sz="2400" dirty="0" smtClean="0"/>
              <a:t> hypotheses.</a:t>
            </a:r>
            <a:br>
              <a:rPr lang="en-US" sz="2400" dirty="0" smtClean="0"/>
            </a:br>
            <a:r>
              <a:rPr lang="en-US" sz="2400" dirty="0" smtClean="0"/>
              <a:t> </a:t>
            </a:r>
            <a:r>
              <a:rPr lang="en-US" sz="2200" dirty="0" smtClean="0"/>
              <a:t>    (Published case reports are highly sanitized and </a:t>
            </a:r>
            <a:br>
              <a:rPr lang="en-US" sz="2200" dirty="0" smtClean="0"/>
            </a:br>
            <a:r>
              <a:rPr lang="en-US" sz="2200" dirty="0" smtClean="0"/>
              <a:t>       are written explicitly for educational purposes.)</a:t>
            </a:r>
            <a:r>
              <a:rPr lang="en-US" sz="2400" dirty="0" smtClean="0"/>
              <a:t/>
            </a:r>
            <a:br>
              <a:rPr lang="en-US" sz="2400" dirty="0" smtClean="0"/>
            </a:br>
            <a:r>
              <a:rPr lang="en-US" sz="2400" dirty="0" smtClean="0"/>
              <a:t>2. Rationales for </a:t>
            </a:r>
            <a:r>
              <a:rPr lang="en-US" sz="2400" i="1" u="sng" dirty="0" smtClean="0"/>
              <a:t>rejected</a:t>
            </a:r>
            <a:r>
              <a:rPr lang="en-US" sz="2400" u="sng" dirty="0" smtClean="0"/>
              <a:t> hypotheses</a:t>
            </a:r>
            <a:r>
              <a:rPr lang="en-US" sz="2400" dirty="0" smtClean="0"/>
              <a:t>.</a:t>
            </a:r>
            <a:br>
              <a:rPr lang="en-US" sz="2400" dirty="0" smtClean="0"/>
            </a:br>
            <a:r>
              <a:rPr lang="en-US" sz="2400" dirty="0" smtClean="0"/>
              <a:t>     </a:t>
            </a:r>
            <a:r>
              <a:rPr lang="en-US" sz="2200" dirty="0" smtClean="0"/>
              <a:t>(Often these never show up anywhere else!)</a:t>
            </a:r>
            <a:r>
              <a:rPr lang="en-US" sz="2400" dirty="0" smtClean="0"/>
              <a:t/>
            </a:r>
            <a:br>
              <a:rPr lang="en-US" sz="2400" dirty="0" smtClean="0"/>
            </a:br>
            <a:r>
              <a:rPr lang="en-US" sz="2400" dirty="0" smtClean="0"/>
              <a:t>3. Explicit “</a:t>
            </a:r>
            <a:r>
              <a:rPr lang="en-US" sz="2400" u="sng" dirty="0"/>
              <a:t>i</a:t>
            </a:r>
            <a:r>
              <a:rPr lang="en-US" sz="2400" u="sng" dirty="0" smtClean="0"/>
              <a:t>nsider</a:t>
            </a:r>
            <a:r>
              <a:rPr lang="en-US" sz="2400" dirty="0" smtClean="0"/>
              <a:t>” (</a:t>
            </a:r>
            <a:r>
              <a:rPr lang="en-US" sz="2400" u="sng" dirty="0" smtClean="0"/>
              <a:t>unpublished</a:t>
            </a:r>
            <a:r>
              <a:rPr lang="en-US" sz="2400" dirty="0" smtClean="0"/>
              <a:t>) knowledge.</a:t>
            </a:r>
            <a:br>
              <a:rPr lang="en-US" sz="2400" dirty="0" smtClean="0"/>
            </a:br>
            <a:r>
              <a:rPr lang="en-US" sz="2400" dirty="0" smtClean="0"/>
              <a:t>     </a:t>
            </a:r>
            <a:r>
              <a:rPr lang="en-US" sz="2200" dirty="0" smtClean="0"/>
              <a:t>(e.g., </a:t>
            </a:r>
            <a:r>
              <a:rPr lang="en-US" sz="2200" dirty="0"/>
              <a:t>as </a:t>
            </a:r>
            <a:r>
              <a:rPr lang="en-US" sz="2200" dirty="0" smtClean="0"/>
              <a:t>above: too early, outdated, ethical, political, ...)</a:t>
            </a:r>
            <a:br>
              <a:rPr lang="en-US" sz="2200" dirty="0" smtClean="0"/>
            </a:br>
            <a:r>
              <a:rPr lang="en-US" sz="2400" dirty="0" smtClean="0"/>
              <a:t>4. Implicit</a:t>
            </a:r>
            <a:r>
              <a:rPr lang="en-US" sz="2400" dirty="0"/>
              <a:t> (</a:t>
            </a:r>
            <a:r>
              <a:rPr lang="en-US" sz="2400" u="sng" dirty="0" err="1" smtClean="0"/>
              <a:t>unpublishable</a:t>
            </a:r>
            <a:r>
              <a:rPr lang="en-US" sz="2400" dirty="0" smtClean="0"/>
              <a:t>) knowledge relating to this</a:t>
            </a:r>
            <a:br>
              <a:rPr lang="en-US" sz="2400" dirty="0" smtClean="0"/>
            </a:br>
            <a:r>
              <a:rPr lang="en-US" sz="2400" dirty="0" smtClean="0"/>
              <a:t>      particular sort of problem solving. </a:t>
            </a:r>
            <a:br>
              <a:rPr lang="en-US" sz="2400" dirty="0" smtClean="0"/>
            </a:br>
            <a:r>
              <a:rPr lang="en-US" sz="2400" dirty="0" smtClean="0"/>
              <a:t>5. Stats on the sorts of </a:t>
            </a:r>
            <a:r>
              <a:rPr lang="en-US" sz="2400" u="sng" dirty="0" smtClean="0"/>
              <a:t>cases that typically occur</a:t>
            </a:r>
            <a:r>
              <a:rPr lang="en-US" sz="2400" dirty="0" smtClean="0"/>
              <a:t>,</a:t>
            </a:r>
            <a:br>
              <a:rPr lang="en-US" sz="2400" dirty="0" smtClean="0"/>
            </a:br>
            <a:r>
              <a:rPr lang="en-US" sz="2400" dirty="0" smtClean="0"/>
              <a:t>      and on the sorts of </a:t>
            </a:r>
            <a:r>
              <a:rPr lang="en-US" sz="2400" u="sng" dirty="0" smtClean="0"/>
              <a:t>difficulties typically arise</a:t>
            </a:r>
            <a:r>
              <a:rPr lang="en-US" sz="2400" dirty="0" smtClean="0"/>
              <a:t>.</a:t>
            </a:r>
            <a:br>
              <a:rPr lang="en-US" sz="2400" dirty="0" smtClean="0"/>
            </a:br>
            <a:endParaRPr lang="en-US" sz="2200" dirty="0"/>
          </a:p>
        </p:txBody>
      </p:sp>
      <p:sp>
        <p:nvSpPr>
          <p:cNvPr id="3" name="TextBox 2"/>
          <p:cNvSpPr txBox="1"/>
          <p:nvPr/>
        </p:nvSpPr>
        <p:spPr>
          <a:xfrm rot="19335436">
            <a:off x="2304631" y="2655835"/>
            <a:ext cx="3417973" cy="1323439"/>
          </a:xfrm>
          <a:prstGeom prst="rect">
            <a:avLst/>
          </a:prstGeom>
          <a:solidFill>
            <a:schemeClr val="bg1"/>
          </a:solidFill>
        </p:spPr>
        <p:txBody>
          <a:bodyPr wrap="none" rtlCol="0">
            <a:spAutoFit/>
          </a:bodyPr>
          <a:lstStyle/>
          <a:p>
            <a:pPr algn="ctr"/>
            <a:r>
              <a:rPr lang="en-US" sz="4000" dirty="0" smtClean="0">
                <a:solidFill>
                  <a:srgbClr val="800000"/>
                </a:solidFill>
              </a:rPr>
              <a:t>IN CONTEXT</a:t>
            </a:r>
          </a:p>
          <a:p>
            <a:pPr algn="ctr"/>
            <a:r>
              <a:rPr lang="en-US" sz="4000" dirty="0" smtClean="0">
                <a:solidFill>
                  <a:srgbClr val="800000"/>
                </a:solidFill>
              </a:rPr>
              <a:t>KNOWLEDGE</a:t>
            </a:r>
            <a:endParaRPr lang="en-US" sz="4000" dirty="0">
              <a:solidFill>
                <a:srgbClr val="800000"/>
              </a:solidFill>
            </a:endParaRPr>
          </a:p>
        </p:txBody>
      </p:sp>
    </p:spTree>
    <p:extLst>
      <p:ext uri="{BB962C8B-B14F-4D97-AF65-F5344CB8AC3E}">
        <p14:creationId xmlns:p14="http://schemas.microsoft.com/office/powerpoint/2010/main" val="42103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7-13 at 10.59.5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 y="762000"/>
            <a:ext cx="2975709" cy="3951217"/>
          </a:xfrm>
          <a:prstGeom prst="rect">
            <a:avLst/>
          </a:prstGeom>
          <a:ln>
            <a:solidFill>
              <a:srgbClr val="000000"/>
            </a:solidFill>
          </a:ln>
        </p:spPr>
      </p:pic>
      <p:pic>
        <p:nvPicPr>
          <p:cNvPr id="7" name="Picture 6" descr="Screen Shot 2014-07-13 at 11.00.22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21353" y="762000"/>
            <a:ext cx="3046047" cy="1577417"/>
          </a:xfrm>
          <a:prstGeom prst="rect">
            <a:avLst/>
          </a:prstGeom>
          <a:ln>
            <a:solidFill>
              <a:schemeClr val="tx1"/>
            </a:solidFill>
          </a:ln>
        </p:spPr>
      </p:pic>
      <p:pic>
        <p:nvPicPr>
          <p:cNvPr id="8" name="Picture 7" descr="Screen Shot 2014-07-13 at 11.00.38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90846" y="990600"/>
            <a:ext cx="3253154" cy="5216769"/>
          </a:xfrm>
          <a:prstGeom prst="rect">
            <a:avLst/>
          </a:prstGeom>
          <a:ln>
            <a:solidFill>
              <a:srgbClr val="000000"/>
            </a:solidFill>
          </a:ln>
        </p:spPr>
      </p:pic>
      <p:pic>
        <p:nvPicPr>
          <p:cNvPr id="9" name="Picture 8" descr="Screen Shot 2014-07-13 at 11.00.29 PM.png">
            <a:hlinkClick r:id="rId6" action="ppaction://hlinkfile"/>
          </p:cNvPr>
          <p:cNvPicPr>
            <a:picLocks noChangeAspect="1"/>
          </p:cNvPicPr>
          <p:nvPr/>
        </p:nvPicPr>
        <p:blipFill rotWithShape="1">
          <a:blip r:embed="rId7" cstate="screen">
            <a:extLst>
              <a:ext uri="{28A0092B-C50C-407E-A947-70E740481C1C}">
                <a14:useLocalDpi xmlns:a14="http://schemas.microsoft.com/office/drawing/2010/main"/>
              </a:ext>
            </a:extLst>
          </a:blip>
          <a:srcRect b="-4759"/>
          <a:stretch/>
        </p:blipFill>
        <p:spPr>
          <a:xfrm>
            <a:off x="1066800" y="2743200"/>
            <a:ext cx="5900615" cy="3225886"/>
          </a:xfrm>
          <a:prstGeom prst="rect">
            <a:avLst/>
          </a:prstGeom>
          <a:ln>
            <a:solidFill>
              <a:srgbClr val="000000"/>
            </a:solidFill>
          </a:ln>
        </p:spPr>
      </p:pic>
      <p:pic>
        <p:nvPicPr>
          <p:cNvPr id="5" name="Picture 4" descr="patient histories - January 14 2014.pdf - Adobe Reade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06546" y="1905000"/>
            <a:ext cx="2768600" cy="762000"/>
          </a:xfrm>
          <a:prstGeom prst="rect">
            <a:avLst/>
          </a:prstGeom>
        </p:spPr>
      </p:pic>
      <p:sp>
        <p:nvSpPr>
          <p:cNvPr id="10" name="Title 1"/>
          <p:cNvSpPr txBox="1">
            <a:spLocks/>
          </p:cNvSpPr>
          <p:nvPr/>
        </p:nvSpPr>
        <p:spPr>
          <a:xfrm>
            <a:off x="152400" y="5791200"/>
            <a:ext cx="4114800" cy="9906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1800" i="1" dirty="0" smtClean="0"/>
              <a:t>Data from actual molecular tumor</a:t>
            </a:r>
            <a:br>
              <a:rPr lang="en-US" sz="1800" i="1" dirty="0" smtClean="0"/>
            </a:br>
            <a:r>
              <a:rPr lang="en-US" sz="1800" i="1" dirty="0" smtClean="0"/>
              <a:t>board summary materials!</a:t>
            </a:r>
            <a:endParaRPr lang="en-US" sz="1800" i="1" dirty="0"/>
          </a:p>
        </p:txBody>
      </p:sp>
      <p:sp>
        <p:nvSpPr>
          <p:cNvPr id="12" name="Title 1"/>
          <p:cNvSpPr txBox="1">
            <a:spLocks/>
          </p:cNvSpPr>
          <p:nvPr/>
        </p:nvSpPr>
        <p:spPr>
          <a:xfrm>
            <a:off x="106894" y="76200"/>
            <a:ext cx="7817906" cy="9144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What MTBs use and produce:</a:t>
            </a:r>
            <a:r>
              <a:rPr lang="en-US" sz="3000" dirty="0"/>
              <a:t/>
            </a:r>
            <a:br>
              <a:rPr lang="en-US" sz="3000" dirty="0"/>
            </a:br>
            <a:endParaRPr lang="en-US" sz="3000" dirty="0"/>
          </a:p>
        </p:txBody>
      </p:sp>
    </p:spTree>
    <p:extLst>
      <p:ext uri="{BB962C8B-B14F-4D97-AF65-F5344CB8AC3E}">
        <p14:creationId xmlns:p14="http://schemas.microsoft.com/office/powerpoint/2010/main" val="274574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66800"/>
            <a:ext cx="8686800" cy="4724400"/>
          </a:xfrm>
        </p:spPr>
        <p:txBody>
          <a:bodyPr>
            <a:normAutofit fontScale="90000"/>
          </a:bodyPr>
          <a:lstStyle/>
          <a:p>
            <a:r>
              <a:rPr lang="en-US" sz="3000" dirty="0" smtClean="0"/>
              <a:t>For </a:t>
            </a:r>
            <a:r>
              <a:rPr lang="en-US" sz="3000" dirty="0"/>
              <a:t>the hardest </a:t>
            </a:r>
            <a:r>
              <a:rPr lang="en-US" sz="3000" dirty="0" smtClean="0"/>
              <a:t>cases:</a:t>
            </a:r>
            <a:br>
              <a:rPr lang="en-US" sz="3000" dirty="0" smtClean="0"/>
            </a:br>
            <a:r>
              <a:rPr lang="en-US" sz="3000" dirty="0"/>
              <a:t/>
            </a:r>
            <a:br>
              <a:rPr lang="en-US" sz="3000" dirty="0"/>
            </a:br>
            <a:r>
              <a:rPr lang="en-US" sz="3000" dirty="0" smtClean="0"/>
              <a:t>	a. Trajectories of disease model</a:t>
            </a:r>
            <a:r>
              <a:rPr lang="en-US" sz="3000" dirty="0"/>
              <a:t> </a:t>
            </a:r>
            <a:r>
              <a:rPr lang="en-US" sz="3000" dirty="0" smtClean="0"/>
              <a:t>assembly </a:t>
            </a:r>
            <a:br>
              <a:rPr lang="en-US" sz="3000" dirty="0" smtClean="0"/>
            </a:br>
            <a:r>
              <a:rPr lang="en-US" sz="3000" dirty="0" smtClean="0"/>
              <a:t>		processes.</a:t>
            </a:r>
            <a:br>
              <a:rPr lang="en-US" sz="3000" dirty="0" smtClean="0"/>
            </a:br>
            <a:r>
              <a:rPr lang="en-US" sz="3000" dirty="0" smtClean="0"/>
              <a:t>	b. Highlighting of relevant evidence and </a:t>
            </a:r>
            <a:br>
              <a:rPr lang="en-US" sz="3000" dirty="0" smtClean="0"/>
            </a:br>
            <a:r>
              <a:rPr lang="en-US" sz="3000" dirty="0" smtClean="0"/>
              <a:t>		gaps </a:t>
            </a:r>
            <a:r>
              <a:rPr lang="en-US" sz="3000" dirty="0" err="1" smtClean="0"/>
              <a:t>wrt</a:t>
            </a:r>
            <a:r>
              <a:rPr lang="en-US" sz="3000" dirty="0" smtClean="0"/>
              <a:t> and in background knowledge.</a:t>
            </a:r>
            <a:br>
              <a:rPr lang="en-US" sz="3000" dirty="0" smtClean="0"/>
            </a:br>
            <a:r>
              <a:rPr lang="en-US" sz="3000" dirty="0" smtClean="0"/>
              <a:t>	c. </a:t>
            </a:r>
            <a:r>
              <a:rPr lang="en-US" sz="3000" dirty="0"/>
              <a:t>E</a:t>
            </a:r>
            <a:r>
              <a:rPr lang="en-US" sz="3000" dirty="0" smtClean="0"/>
              <a:t>xplanations (derivations /proofs)</a:t>
            </a:r>
            <a:br>
              <a:rPr lang="en-US" sz="3000" dirty="0" smtClean="0"/>
            </a:br>
            <a:r>
              <a:rPr lang="en-US" sz="3000" dirty="0" smtClean="0"/>
              <a:t>		relating evidence to hypotheses. </a:t>
            </a:r>
            <a:br>
              <a:rPr lang="en-US" sz="3000" dirty="0" smtClean="0"/>
            </a:br>
            <a:r>
              <a:rPr lang="en-US" sz="3000" dirty="0" smtClean="0"/>
              <a:t>	d. Hypotheses (and sometimes</a:t>
            </a:r>
            <a:br>
              <a:rPr lang="en-US" sz="3000" dirty="0" smtClean="0"/>
            </a:br>
            <a:r>
              <a:rPr lang="en-US" sz="3000" dirty="0" smtClean="0"/>
              <a:t>		tests of them).</a:t>
            </a:r>
            <a:br>
              <a:rPr lang="en-US" sz="3000" dirty="0" smtClean="0"/>
            </a:br>
            <a:endParaRPr lang="en-US" sz="3000" dirty="0"/>
          </a:p>
        </p:txBody>
      </p:sp>
      <p:sp>
        <p:nvSpPr>
          <p:cNvPr id="3" name="Title 1"/>
          <p:cNvSpPr txBox="1">
            <a:spLocks/>
          </p:cNvSpPr>
          <p:nvPr/>
        </p:nvSpPr>
        <p:spPr>
          <a:xfrm>
            <a:off x="341044" y="161926"/>
            <a:ext cx="7162800" cy="1285874"/>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What MTBs produce</a:t>
            </a:r>
            <a:br>
              <a:rPr lang="en-US" sz="3000" dirty="0" smtClean="0"/>
            </a:br>
            <a:r>
              <a:rPr lang="en-US" sz="3000" dirty="0" smtClean="0"/>
              <a:t/>
            </a:r>
            <a:br>
              <a:rPr lang="en-US" sz="3000" dirty="0" smtClean="0"/>
            </a:br>
            <a:endParaRPr lang="en-US" sz="3000" dirty="0"/>
          </a:p>
        </p:txBody>
      </p:sp>
      <p:sp>
        <p:nvSpPr>
          <p:cNvPr id="4" name="Content Placeholder 2"/>
          <p:cNvSpPr txBox="1">
            <a:spLocks/>
          </p:cNvSpPr>
          <p:nvPr/>
        </p:nvSpPr>
        <p:spPr>
          <a:xfrm>
            <a:off x="609600" y="5968424"/>
            <a:ext cx="8042276" cy="584776"/>
          </a:xfrm>
          <a:prstGeom prst="rect">
            <a:avLst/>
          </a:prstGeom>
          <a:noFill/>
          <a:ln>
            <a:noFill/>
          </a:ln>
        </p:spPr>
        <p:txBody>
          <a:bodyPr wrap="square" rtlCol="0">
            <a:spAutoFit/>
          </a:bodyPr>
          <a:lstStyle>
            <a:defPPr>
              <a:defRPr lang="en-US"/>
            </a:defPPr>
            <a:lvl1pPr>
              <a:defRPr sz="1600" i="1">
                <a:solidFill>
                  <a:schemeClr val="accent6">
                    <a:lumMod val="75000"/>
                  </a:schemeClr>
                </a:solidFill>
              </a:defRPr>
            </a:lvl1pPr>
          </a:lstStyle>
          <a:p>
            <a:r>
              <a:rPr lang="en-US" i="0" dirty="0" smtClean="0"/>
              <a:t>(MTBs discuss</a:t>
            </a:r>
            <a:r>
              <a:rPr lang="en-US" dirty="0" smtClean="0"/>
              <a:t> </a:t>
            </a:r>
            <a:r>
              <a:rPr lang="en-US" b="1" i="0" dirty="0" smtClean="0"/>
              <a:t>both pro </a:t>
            </a:r>
            <a:r>
              <a:rPr lang="en-US" b="1" i="0" dirty="0"/>
              <a:t>and con</a:t>
            </a:r>
            <a:r>
              <a:rPr lang="en-US" dirty="0"/>
              <a:t> </a:t>
            </a:r>
            <a:r>
              <a:rPr lang="en-US" i="0" dirty="0"/>
              <a:t>reasoning for both accepted and rejected treatment hypotheses. </a:t>
            </a:r>
            <a:r>
              <a:rPr lang="en-US" b="1" i="0" dirty="0" smtClean="0"/>
              <a:t>Nowhere </a:t>
            </a:r>
            <a:r>
              <a:rPr lang="en-US" b="1" i="0" dirty="0"/>
              <a:t>else is this available</a:t>
            </a:r>
            <a:r>
              <a:rPr lang="en-US" b="1" i="0" dirty="0" smtClean="0"/>
              <a:t>!</a:t>
            </a:r>
            <a:r>
              <a:rPr lang="en-US" i="0" dirty="0" smtClean="0"/>
              <a:t>)</a:t>
            </a:r>
            <a:endParaRPr lang="en-US" i="0" dirty="0"/>
          </a:p>
        </p:txBody>
      </p:sp>
    </p:spTree>
    <p:extLst>
      <p:ext uri="{BB962C8B-B14F-4D97-AF65-F5344CB8AC3E}">
        <p14:creationId xmlns:p14="http://schemas.microsoft.com/office/powerpoint/2010/main" val="212071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828800"/>
            <a:ext cx="8042276" cy="2209548"/>
          </a:xfrm>
        </p:spPr>
        <p:txBody>
          <a:bodyPr>
            <a:normAutofit fontScale="90000"/>
          </a:bodyPr>
          <a:lstStyle/>
          <a:p>
            <a:r>
              <a:rPr lang="en-US" sz="3000" dirty="0" smtClean="0"/>
              <a:t>Simon’s Nth+1 Heuristic: </a:t>
            </a:r>
            <a:br>
              <a:rPr lang="en-US" sz="3000" dirty="0" smtClean="0"/>
            </a:br>
            <a:r>
              <a:rPr lang="en-US" sz="3000" dirty="0"/>
              <a:t/>
            </a:r>
            <a:br>
              <a:rPr lang="en-US" sz="3000" dirty="0"/>
            </a:br>
            <a:r>
              <a:rPr lang="en-US" sz="3000" dirty="0" smtClean="0"/>
              <a:t>	“Understand Expert Reasoning!”</a:t>
            </a:r>
            <a:br>
              <a:rPr lang="en-US" sz="3000" dirty="0" smtClean="0"/>
            </a:br>
            <a:r>
              <a:rPr lang="en-US" sz="3000" dirty="0"/>
              <a:t>                </a:t>
            </a:r>
            <a:br>
              <a:rPr lang="en-US" sz="3000" dirty="0"/>
            </a:br>
            <a:r>
              <a:rPr lang="en-US" sz="3000" dirty="0"/>
              <a:t>           </a:t>
            </a:r>
            <a:br>
              <a:rPr lang="en-US" sz="3000" dirty="0"/>
            </a:br>
            <a:endParaRPr lang="en-US" sz="2400" dirty="0"/>
          </a:p>
        </p:txBody>
      </p:sp>
    </p:spTree>
    <p:extLst>
      <p:ext uri="{BB962C8B-B14F-4D97-AF65-F5344CB8AC3E}">
        <p14:creationId xmlns:p14="http://schemas.microsoft.com/office/powerpoint/2010/main" val="199519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4400" y="747199"/>
            <a:ext cx="4185737" cy="4866201"/>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6352" y="866553"/>
            <a:ext cx="1050048" cy="1267047"/>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50248" y="866553"/>
            <a:ext cx="1050048" cy="1267047"/>
          </a:xfrm>
          <a:prstGeom prst="rect">
            <a:avLst/>
          </a:prstGeom>
        </p:spPr>
      </p:pic>
      <p:pic>
        <p:nvPicPr>
          <p:cNvPr id="18" name="Picture 1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0200" y="866553"/>
            <a:ext cx="1050048" cy="1267047"/>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21952" y="866553"/>
            <a:ext cx="1050048" cy="1267047"/>
          </a:xfrm>
          <a:prstGeom prst="rect">
            <a:avLst/>
          </a:prstGeom>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6352" y="2057400"/>
            <a:ext cx="1050048" cy="1267047"/>
          </a:xfrm>
          <a:prstGeom prst="rect">
            <a:avLst/>
          </a:prstGeom>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50248" y="2057400"/>
            <a:ext cx="1050048" cy="1267047"/>
          </a:xfrm>
          <a:prstGeom prst="rect">
            <a:avLst/>
          </a:prstGeom>
        </p:spPr>
      </p:pic>
      <p:pic>
        <p:nvPicPr>
          <p:cNvPr id="22" name="Picture 2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0200" y="2057400"/>
            <a:ext cx="1050048" cy="1267047"/>
          </a:xfrm>
          <a:prstGeom prst="rect">
            <a:avLst/>
          </a:prstGeom>
        </p:spPr>
      </p:pic>
      <p:pic>
        <p:nvPicPr>
          <p:cNvPr id="23" name="Picture 2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21952" y="2057400"/>
            <a:ext cx="1050048" cy="1267047"/>
          </a:xfrm>
          <a:prstGeom prst="rect">
            <a:avLst/>
          </a:prstGeom>
        </p:spPr>
      </p:pic>
      <p:pic>
        <p:nvPicPr>
          <p:cNvPr id="24" name="Picture 2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7704" y="3257106"/>
            <a:ext cx="1050048" cy="1267047"/>
          </a:xfrm>
          <a:prstGeom prst="rect">
            <a:avLst/>
          </a:prstGeom>
        </p:spPr>
      </p:pic>
      <p:pic>
        <p:nvPicPr>
          <p:cNvPr id="25" name="Picture 2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41600" y="3257106"/>
            <a:ext cx="1050048" cy="1267047"/>
          </a:xfrm>
          <a:prstGeom prst="rect">
            <a:avLst/>
          </a:prstGeom>
        </p:spPr>
      </p:pic>
      <p:pic>
        <p:nvPicPr>
          <p:cNvPr id="26" name="Picture 2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1552" y="3257106"/>
            <a:ext cx="1050048" cy="1267047"/>
          </a:xfrm>
          <a:prstGeom prst="rect">
            <a:avLst/>
          </a:prstGeom>
        </p:spPr>
      </p:pic>
      <p:pic>
        <p:nvPicPr>
          <p:cNvPr id="27" name="Picture 2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13304" y="3257106"/>
            <a:ext cx="1050048" cy="1267047"/>
          </a:xfrm>
          <a:prstGeom prst="rect">
            <a:avLst/>
          </a:prstGeom>
        </p:spPr>
      </p:pic>
      <p:pic>
        <p:nvPicPr>
          <p:cNvPr id="28" name="Picture 2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7704" y="4447953"/>
            <a:ext cx="1050048" cy="1267047"/>
          </a:xfrm>
          <a:prstGeom prst="rect">
            <a:avLst/>
          </a:prstGeom>
        </p:spPr>
      </p:pic>
      <p:pic>
        <p:nvPicPr>
          <p:cNvPr id="29" name="Picture 2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41600" y="4447953"/>
            <a:ext cx="1050048" cy="1267047"/>
          </a:xfrm>
          <a:prstGeom prst="rect">
            <a:avLst/>
          </a:prstGeom>
        </p:spPr>
      </p:pic>
      <p:pic>
        <p:nvPicPr>
          <p:cNvPr id="30" name="Picture 2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1552" y="4447953"/>
            <a:ext cx="1050048" cy="1267047"/>
          </a:xfrm>
          <a:prstGeom prst="rect">
            <a:avLst/>
          </a:prstGeom>
        </p:spPr>
      </p:pic>
      <p:pic>
        <p:nvPicPr>
          <p:cNvPr id="31" name="Picture 3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13304" y="4447953"/>
            <a:ext cx="1050048" cy="1267047"/>
          </a:xfrm>
          <a:prstGeom prst="rect">
            <a:avLst/>
          </a:prstGeom>
        </p:spPr>
      </p:pic>
      <p:sp>
        <p:nvSpPr>
          <p:cNvPr id="33" name="TextBox 32"/>
          <p:cNvSpPr txBox="1"/>
          <p:nvPr/>
        </p:nvSpPr>
        <p:spPr>
          <a:xfrm>
            <a:off x="946838" y="5710535"/>
            <a:ext cx="3413314" cy="461665"/>
          </a:xfrm>
          <a:prstGeom prst="rect">
            <a:avLst/>
          </a:prstGeom>
          <a:noFill/>
        </p:spPr>
        <p:txBody>
          <a:bodyPr wrap="none" rtlCol="0">
            <a:spAutoFit/>
          </a:bodyPr>
          <a:lstStyle/>
          <a:p>
            <a:r>
              <a:rPr lang="en-US" sz="2400" dirty="0" smtClean="0"/>
              <a:t>Molecular Phenotypes</a:t>
            </a:r>
            <a:endParaRPr lang="en-US" sz="2400" dirty="0"/>
          </a:p>
        </p:txBody>
      </p:sp>
      <p:sp>
        <p:nvSpPr>
          <p:cNvPr id="34" name="TextBox 33"/>
          <p:cNvSpPr txBox="1"/>
          <p:nvPr/>
        </p:nvSpPr>
        <p:spPr>
          <a:xfrm rot="5400000">
            <a:off x="-1211765" y="3040566"/>
            <a:ext cx="3189996" cy="461665"/>
          </a:xfrm>
          <a:prstGeom prst="rect">
            <a:avLst/>
          </a:prstGeom>
          <a:noFill/>
        </p:spPr>
        <p:txBody>
          <a:bodyPr wrap="none" rtlCol="0">
            <a:spAutoFit/>
          </a:bodyPr>
          <a:lstStyle/>
          <a:p>
            <a:r>
              <a:rPr lang="en-US" sz="2400" dirty="0" smtClean="0"/>
              <a:t>Treatment Regimens </a:t>
            </a:r>
          </a:p>
        </p:txBody>
      </p:sp>
      <p:sp>
        <p:nvSpPr>
          <p:cNvPr id="6" name="Freeform 5"/>
          <p:cNvSpPr/>
          <p:nvPr/>
        </p:nvSpPr>
        <p:spPr>
          <a:xfrm>
            <a:off x="1261352" y="1802226"/>
            <a:ext cx="3294109" cy="3887374"/>
          </a:xfrm>
          <a:custGeom>
            <a:avLst/>
            <a:gdLst>
              <a:gd name="connsiteX0" fmla="*/ 0 w 3027409"/>
              <a:gd name="connsiteY0" fmla="*/ 3531774 h 3531774"/>
              <a:gd name="connsiteX1" fmla="*/ 457200 w 3027409"/>
              <a:gd name="connsiteY1" fmla="*/ 3315874 h 3531774"/>
              <a:gd name="connsiteX2" fmla="*/ 355600 w 3027409"/>
              <a:gd name="connsiteY2" fmla="*/ 2744374 h 3531774"/>
              <a:gd name="connsiteX3" fmla="*/ 1193800 w 3027409"/>
              <a:gd name="connsiteY3" fmla="*/ 2439574 h 3531774"/>
              <a:gd name="connsiteX4" fmla="*/ 977900 w 3027409"/>
              <a:gd name="connsiteY4" fmla="*/ 1842674 h 3531774"/>
              <a:gd name="connsiteX5" fmla="*/ 1371600 w 3027409"/>
              <a:gd name="connsiteY5" fmla="*/ 1131474 h 3531774"/>
              <a:gd name="connsiteX6" fmla="*/ 1384300 w 3027409"/>
              <a:gd name="connsiteY6" fmla="*/ 356774 h 3531774"/>
              <a:gd name="connsiteX7" fmla="*/ 2273300 w 3027409"/>
              <a:gd name="connsiteY7" fmla="*/ 623474 h 3531774"/>
              <a:gd name="connsiteX8" fmla="*/ 2933700 w 3027409"/>
              <a:gd name="connsiteY8" fmla="*/ 39274 h 3531774"/>
              <a:gd name="connsiteX9" fmla="*/ 3022600 w 3027409"/>
              <a:gd name="connsiteY9" fmla="*/ 51974 h 353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7409" h="3531774">
                <a:moveTo>
                  <a:pt x="0" y="3531774"/>
                </a:moveTo>
                <a:cubicBezTo>
                  <a:pt x="198966" y="3489440"/>
                  <a:pt x="397933" y="3447107"/>
                  <a:pt x="457200" y="3315874"/>
                </a:cubicBezTo>
                <a:cubicBezTo>
                  <a:pt x="516467" y="3184641"/>
                  <a:pt x="232833" y="2890424"/>
                  <a:pt x="355600" y="2744374"/>
                </a:cubicBezTo>
                <a:cubicBezTo>
                  <a:pt x="478367" y="2598324"/>
                  <a:pt x="1090083" y="2589857"/>
                  <a:pt x="1193800" y="2439574"/>
                </a:cubicBezTo>
                <a:cubicBezTo>
                  <a:pt x="1297517" y="2289291"/>
                  <a:pt x="948267" y="2060691"/>
                  <a:pt x="977900" y="1842674"/>
                </a:cubicBezTo>
                <a:cubicBezTo>
                  <a:pt x="1007533" y="1624657"/>
                  <a:pt x="1303867" y="1379124"/>
                  <a:pt x="1371600" y="1131474"/>
                </a:cubicBezTo>
                <a:cubicBezTo>
                  <a:pt x="1439333" y="883824"/>
                  <a:pt x="1234017" y="441441"/>
                  <a:pt x="1384300" y="356774"/>
                </a:cubicBezTo>
                <a:cubicBezTo>
                  <a:pt x="1534583" y="272107"/>
                  <a:pt x="2015067" y="676391"/>
                  <a:pt x="2273300" y="623474"/>
                </a:cubicBezTo>
                <a:cubicBezTo>
                  <a:pt x="2531533" y="570557"/>
                  <a:pt x="2808817" y="134524"/>
                  <a:pt x="2933700" y="39274"/>
                </a:cubicBezTo>
                <a:cubicBezTo>
                  <a:pt x="3058583" y="-55976"/>
                  <a:pt x="3022600" y="51974"/>
                  <a:pt x="3022600" y="5197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1815201" y="1213897"/>
            <a:ext cx="2748151" cy="4501103"/>
          </a:xfrm>
          <a:custGeom>
            <a:avLst/>
            <a:gdLst>
              <a:gd name="connsiteX0" fmla="*/ 868551 w 2748151"/>
              <a:gd name="connsiteY0" fmla="*/ 4501103 h 4501103"/>
              <a:gd name="connsiteX1" fmla="*/ 449451 w 2748151"/>
              <a:gd name="connsiteY1" fmla="*/ 3929603 h 4501103"/>
              <a:gd name="connsiteX2" fmla="*/ 258951 w 2748151"/>
              <a:gd name="connsiteY2" fmla="*/ 2989803 h 4501103"/>
              <a:gd name="connsiteX3" fmla="*/ 589151 w 2748151"/>
              <a:gd name="connsiteY3" fmla="*/ 1910303 h 4501103"/>
              <a:gd name="connsiteX4" fmla="*/ 4951 w 2748151"/>
              <a:gd name="connsiteY4" fmla="*/ 1034003 h 4501103"/>
              <a:gd name="connsiteX5" fmla="*/ 982851 w 2748151"/>
              <a:gd name="connsiteY5" fmla="*/ 881603 h 4501103"/>
              <a:gd name="connsiteX6" fmla="*/ 1160651 w 2748151"/>
              <a:gd name="connsiteY6" fmla="*/ 5303 h 4501103"/>
              <a:gd name="connsiteX7" fmla="*/ 2062351 w 2748151"/>
              <a:gd name="connsiteY7" fmla="*/ 500603 h 4501103"/>
              <a:gd name="connsiteX8" fmla="*/ 2748151 w 2748151"/>
              <a:gd name="connsiteY8" fmla="*/ 195803 h 450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151" h="4501103">
                <a:moveTo>
                  <a:pt x="868551" y="4501103"/>
                </a:moveTo>
                <a:cubicBezTo>
                  <a:pt x="709801" y="4341294"/>
                  <a:pt x="551051" y="4181486"/>
                  <a:pt x="449451" y="3929603"/>
                </a:cubicBezTo>
                <a:cubicBezTo>
                  <a:pt x="347851" y="3677720"/>
                  <a:pt x="235668" y="3326353"/>
                  <a:pt x="258951" y="2989803"/>
                </a:cubicBezTo>
                <a:cubicBezTo>
                  <a:pt x="282234" y="2653253"/>
                  <a:pt x="631484" y="2236270"/>
                  <a:pt x="589151" y="1910303"/>
                </a:cubicBezTo>
                <a:cubicBezTo>
                  <a:pt x="546818" y="1584336"/>
                  <a:pt x="-60666" y="1205453"/>
                  <a:pt x="4951" y="1034003"/>
                </a:cubicBezTo>
                <a:cubicBezTo>
                  <a:pt x="70568" y="862553"/>
                  <a:pt x="790234" y="1053053"/>
                  <a:pt x="982851" y="881603"/>
                </a:cubicBezTo>
                <a:cubicBezTo>
                  <a:pt x="1175468" y="710153"/>
                  <a:pt x="980734" y="68803"/>
                  <a:pt x="1160651" y="5303"/>
                </a:cubicBezTo>
                <a:cubicBezTo>
                  <a:pt x="1340568" y="-58197"/>
                  <a:pt x="1797768" y="468853"/>
                  <a:pt x="2062351" y="500603"/>
                </a:cubicBezTo>
                <a:cubicBezTo>
                  <a:pt x="2326934" y="532353"/>
                  <a:pt x="2568234" y="51870"/>
                  <a:pt x="2748151" y="195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Freeform 1"/>
          <p:cNvSpPr/>
          <p:nvPr/>
        </p:nvSpPr>
        <p:spPr>
          <a:xfrm>
            <a:off x="1438989" y="1667594"/>
            <a:ext cx="3098963" cy="4022006"/>
          </a:xfrm>
          <a:custGeom>
            <a:avLst/>
            <a:gdLst>
              <a:gd name="connsiteX0" fmla="*/ 1591896 w 3098963"/>
              <a:gd name="connsiteY0" fmla="*/ 4022006 h 4022006"/>
              <a:gd name="connsiteX1" fmla="*/ 1447963 w 3098963"/>
              <a:gd name="connsiteY1" fmla="*/ 3514006 h 4022006"/>
              <a:gd name="connsiteX2" fmla="*/ 1795096 w 3098963"/>
              <a:gd name="connsiteY2" fmla="*/ 2980606 h 4022006"/>
              <a:gd name="connsiteX3" fmla="*/ 1143163 w 3098963"/>
              <a:gd name="connsiteY3" fmla="*/ 2320206 h 4022006"/>
              <a:gd name="connsiteX4" fmla="*/ 161030 w 3098963"/>
              <a:gd name="connsiteY4" fmla="*/ 2514939 h 4022006"/>
              <a:gd name="connsiteX5" fmla="*/ 42496 w 3098963"/>
              <a:gd name="connsiteY5" fmla="*/ 1727539 h 4022006"/>
              <a:gd name="connsiteX6" fmla="*/ 592830 w 3098963"/>
              <a:gd name="connsiteY6" fmla="*/ 1270339 h 4022006"/>
              <a:gd name="connsiteX7" fmla="*/ 567430 w 3098963"/>
              <a:gd name="connsiteY7" fmla="*/ 169673 h 4022006"/>
              <a:gd name="connsiteX8" fmla="*/ 1574963 w 3098963"/>
              <a:gd name="connsiteY8" fmla="*/ 59606 h 4022006"/>
              <a:gd name="connsiteX9" fmla="*/ 2802630 w 3098963"/>
              <a:gd name="connsiteY9" fmla="*/ 728473 h 4022006"/>
              <a:gd name="connsiteX10" fmla="*/ 3098963 w 3098963"/>
              <a:gd name="connsiteY10" fmla="*/ 720006 h 402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8963" h="4022006">
                <a:moveTo>
                  <a:pt x="1591896" y="4022006"/>
                </a:moveTo>
                <a:cubicBezTo>
                  <a:pt x="1502996" y="3854789"/>
                  <a:pt x="1414096" y="3687573"/>
                  <a:pt x="1447963" y="3514006"/>
                </a:cubicBezTo>
                <a:cubicBezTo>
                  <a:pt x="1481830" y="3340439"/>
                  <a:pt x="1845896" y="3179573"/>
                  <a:pt x="1795096" y="2980606"/>
                </a:cubicBezTo>
                <a:cubicBezTo>
                  <a:pt x="1744296" y="2781639"/>
                  <a:pt x="1415507" y="2397817"/>
                  <a:pt x="1143163" y="2320206"/>
                </a:cubicBezTo>
                <a:cubicBezTo>
                  <a:pt x="870819" y="2242595"/>
                  <a:pt x="344474" y="2613717"/>
                  <a:pt x="161030" y="2514939"/>
                </a:cubicBezTo>
                <a:cubicBezTo>
                  <a:pt x="-22414" y="2416161"/>
                  <a:pt x="-29471" y="1934972"/>
                  <a:pt x="42496" y="1727539"/>
                </a:cubicBezTo>
                <a:cubicBezTo>
                  <a:pt x="114463" y="1520106"/>
                  <a:pt x="505341" y="1529983"/>
                  <a:pt x="592830" y="1270339"/>
                </a:cubicBezTo>
                <a:cubicBezTo>
                  <a:pt x="680319" y="1010695"/>
                  <a:pt x="403741" y="371462"/>
                  <a:pt x="567430" y="169673"/>
                </a:cubicBezTo>
                <a:cubicBezTo>
                  <a:pt x="731119" y="-32116"/>
                  <a:pt x="1202430" y="-33527"/>
                  <a:pt x="1574963" y="59606"/>
                </a:cubicBezTo>
                <a:cubicBezTo>
                  <a:pt x="1947496" y="152739"/>
                  <a:pt x="2548630" y="618406"/>
                  <a:pt x="2802630" y="728473"/>
                </a:cubicBezTo>
                <a:cubicBezTo>
                  <a:pt x="3056630" y="838540"/>
                  <a:pt x="3043930" y="722828"/>
                  <a:pt x="3098963" y="720006"/>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Freeform 3"/>
          <p:cNvSpPr/>
          <p:nvPr/>
        </p:nvSpPr>
        <p:spPr>
          <a:xfrm>
            <a:off x="2317156" y="1159794"/>
            <a:ext cx="2246196" cy="4521339"/>
          </a:xfrm>
          <a:custGeom>
            <a:avLst/>
            <a:gdLst>
              <a:gd name="connsiteX0" fmla="*/ 1585796 w 2246196"/>
              <a:gd name="connsiteY0" fmla="*/ 4521339 h 4521339"/>
              <a:gd name="connsiteX1" fmla="*/ 1577329 w 2246196"/>
              <a:gd name="connsiteY1" fmla="*/ 3937139 h 4521339"/>
              <a:gd name="connsiteX2" fmla="*/ 1077796 w 2246196"/>
              <a:gd name="connsiteY2" fmla="*/ 3742406 h 4521339"/>
              <a:gd name="connsiteX3" fmla="*/ 1518063 w 2246196"/>
              <a:gd name="connsiteY3" fmla="*/ 3065073 h 4521339"/>
              <a:gd name="connsiteX4" fmla="*/ 281929 w 2246196"/>
              <a:gd name="connsiteY4" fmla="*/ 2480873 h 4521339"/>
              <a:gd name="connsiteX5" fmla="*/ 214196 w 2246196"/>
              <a:gd name="connsiteY5" fmla="*/ 1744273 h 4521339"/>
              <a:gd name="connsiteX6" fmla="*/ 36396 w 2246196"/>
              <a:gd name="connsiteY6" fmla="*/ 821406 h 4521339"/>
              <a:gd name="connsiteX7" fmla="*/ 1010063 w 2246196"/>
              <a:gd name="connsiteY7" fmla="*/ 1083873 h 4521339"/>
              <a:gd name="connsiteX8" fmla="*/ 1797463 w 2246196"/>
              <a:gd name="connsiteY8" fmla="*/ 169473 h 4521339"/>
              <a:gd name="connsiteX9" fmla="*/ 2246196 w 2246196"/>
              <a:gd name="connsiteY9" fmla="*/ 139 h 452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196" h="4521339">
                <a:moveTo>
                  <a:pt x="1585796" y="4521339"/>
                </a:moveTo>
                <a:cubicBezTo>
                  <a:pt x="1623896" y="4294150"/>
                  <a:pt x="1661996" y="4066961"/>
                  <a:pt x="1577329" y="3937139"/>
                </a:cubicBezTo>
                <a:cubicBezTo>
                  <a:pt x="1492662" y="3807317"/>
                  <a:pt x="1087674" y="3887750"/>
                  <a:pt x="1077796" y="3742406"/>
                </a:cubicBezTo>
                <a:cubicBezTo>
                  <a:pt x="1067918" y="3597062"/>
                  <a:pt x="1650707" y="3275328"/>
                  <a:pt x="1518063" y="3065073"/>
                </a:cubicBezTo>
                <a:cubicBezTo>
                  <a:pt x="1385419" y="2854818"/>
                  <a:pt x="499240" y="2701006"/>
                  <a:pt x="281929" y="2480873"/>
                </a:cubicBezTo>
                <a:cubicBezTo>
                  <a:pt x="64618" y="2260740"/>
                  <a:pt x="255118" y="2020851"/>
                  <a:pt x="214196" y="1744273"/>
                </a:cubicBezTo>
                <a:cubicBezTo>
                  <a:pt x="173274" y="1467695"/>
                  <a:pt x="-96248" y="931473"/>
                  <a:pt x="36396" y="821406"/>
                </a:cubicBezTo>
                <a:cubicBezTo>
                  <a:pt x="169040" y="711339"/>
                  <a:pt x="716552" y="1192528"/>
                  <a:pt x="1010063" y="1083873"/>
                </a:cubicBezTo>
                <a:cubicBezTo>
                  <a:pt x="1303574" y="975217"/>
                  <a:pt x="1591441" y="350095"/>
                  <a:pt x="1797463" y="169473"/>
                </a:cubicBezTo>
                <a:cubicBezTo>
                  <a:pt x="2003485" y="-11149"/>
                  <a:pt x="2246196" y="139"/>
                  <a:pt x="2246196" y="139"/>
                </a:cubicBezTo>
              </a:path>
            </a:pathLst>
          </a:custGeom>
          <a:ln>
            <a:solidFill>
              <a:srgbClr val="FF40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5943600" y="1295400"/>
            <a:ext cx="304800" cy="30480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7425265" y="3970867"/>
            <a:ext cx="304800" cy="30480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rot="5400000">
            <a:off x="7241970" y="3192966"/>
            <a:ext cx="3189996" cy="461665"/>
          </a:xfrm>
          <a:prstGeom prst="rect">
            <a:avLst/>
          </a:prstGeom>
          <a:noFill/>
        </p:spPr>
        <p:txBody>
          <a:bodyPr wrap="none" rtlCol="0">
            <a:spAutoFit/>
          </a:bodyPr>
          <a:lstStyle/>
          <a:p>
            <a:r>
              <a:rPr lang="en-US" sz="2400" dirty="0" smtClean="0"/>
              <a:t>Treatment Regimens </a:t>
            </a:r>
          </a:p>
        </p:txBody>
      </p:sp>
      <p:sp>
        <p:nvSpPr>
          <p:cNvPr id="37" name="TextBox 36"/>
          <p:cNvSpPr txBox="1"/>
          <p:nvPr/>
        </p:nvSpPr>
        <p:spPr>
          <a:xfrm>
            <a:off x="5410200" y="5410200"/>
            <a:ext cx="2866891" cy="461665"/>
          </a:xfrm>
          <a:prstGeom prst="rect">
            <a:avLst/>
          </a:prstGeom>
          <a:noFill/>
        </p:spPr>
        <p:txBody>
          <a:bodyPr wrap="none" rtlCol="0">
            <a:spAutoFit/>
          </a:bodyPr>
          <a:lstStyle/>
          <a:p>
            <a:r>
              <a:rPr lang="en-US" sz="2400" dirty="0" smtClean="0"/>
              <a:t>Molecular Cohorts</a:t>
            </a:r>
            <a:endParaRPr lang="en-US" sz="2400" dirty="0"/>
          </a:p>
        </p:txBody>
      </p:sp>
      <p:sp>
        <p:nvSpPr>
          <p:cNvPr id="9" name="TextBox 8"/>
          <p:cNvSpPr txBox="1"/>
          <p:nvPr/>
        </p:nvSpPr>
        <p:spPr>
          <a:xfrm>
            <a:off x="1022932" y="1295400"/>
            <a:ext cx="1584538" cy="369332"/>
          </a:xfrm>
          <a:prstGeom prst="rect">
            <a:avLst/>
          </a:prstGeom>
          <a:noFill/>
        </p:spPr>
        <p:txBody>
          <a:bodyPr wrap="none" rtlCol="0">
            <a:spAutoFit/>
          </a:bodyPr>
          <a:lstStyle/>
          <a:p>
            <a:r>
              <a:rPr lang="en-US" dirty="0" smtClean="0">
                <a:solidFill>
                  <a:srgbClr val="FF0000"/>
                </a:solidFill>
              </a:rPr>
              <a:t>Explanations</a:t>
            </a:r>
            <a:endParaRPr lang="en-US" dirty="0">
              <a:solidFill>
                <a:srgbClr val="FF0000"/>
              </a:solidFill>
            </a:endParaRPr>
          </a:p>
        </p:txBody>
      </p:sp>
      <p:sp>
        <p:nvSpPr>
          <p:cNvPr id="38" name="TextBox 37"/>
          <p:cNvSpPr txBox="1"/>
          <p:nvPr/>
        </p:nvSpPr>
        <p:spPr>
          <a:xfrm>
            <a:off x="1143000" y="4866397"/>
            <a:ext cx="1584538" cy="369332"/>
          </a:xfrm>
          <a:prstGeom prst="rect">
            <a:avLst/>
          </a:prstGeom>
          <a:noFill/>
        </p:spPr>
        <p:txBody>
          <a:bodyPr wrap="none" rtlCol="0">
            <a:spAutoFit/>
          </a:bodyPr>
          <a:lstStyle/>
          <a:p>
            <a:r>
              <a:rPr lang="en-US" dirty="0" smtClean="0">
                <a:solidFill>
                  <a:schemeClr val="bg2">
                    <a:lumMod val="50000"/>
                  </a:schemeClr>
                </a:solidFill>
              </a:rPr>
              <a:t>Explanations</a:t>
            </a:r>
            <a:endParaRPr lang="en-US" dirty="0">
              <a:solidFill>
                <a:schemeClr val="bg2">
                  <a:lumMod val="50000"/>
                </a:schemeClr>
              </a:solidFill>
            </a:endParaRPr>
          </a:p>
        </p:txBody>
      </p:sp>
      <p:cxnSp>
        <p:nvCxnSpPr>
          <p:cNvPr id="11" name="Straight Arrow Connector 10"/>
          <p:cNvCxnSpPr/>
          <p:nvPr/>
        </p:nvCxnSpPr>
        <p:spPr>
          <a:xfrm flipV="1">
            <a:off x="3505200" y="1447800"/>
            <a:ext cx="2362200" cy="49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4191000" y="1600200"/>
            <a:ext cx="16764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691648" y="4126468"/>
            <a:ext cx="354735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3276600" y="4191000"/>
            <a:ext cx="3962400" cy="45720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471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00600" y="1204399"/>
            <a:ext cx="4185737" cy="4866201"/>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2552" y="1323753"/>
            <a:ext cx="1050048" cy="1267047"/>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26448" y="1323753"/>
            <a:ext cx="1050048" cy="1267047"/>
          </a:xfrm>
          <a:prstGeom prst="rect">
            <a:avLst/>
          </a:prstGeom>
        </p:spPr>
      </p:pic>
      <p:pic>
        <p:nvPicPr>
          <p:cNvPr id="18" name="Picture 1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76400" y="1323753"/>
            <a:ext cx="1050048" cy="1267047"/>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152" y="1323753"/>
            <a:ext cx="1050048" cy="1267047"/>
          </a:xfrm>
          <a:prstGeom prst="rect">
            <a:avLst/>
          </a:prstGeom>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2552" y="2514600"/>
            <a:ext cx="1050048" cy="1267047"/>
          </a:xfrm>
          <a:prstGeom prst="rect">
            <a:avLst/>
          </a:prstGeom>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26448" y="2514600"/>
            <a:ext cx="1050048" cy="1267047"/>
          </a:xfrm>
          <a:prstGeom prst="rect">
            <a:avLst/>
          </a:prstGeom>
        </p:spPr>
      </p:pic>
      <p:pic>
        <p:nvPicPr>
          <p:cNvPr id="22" name="Picture 2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76400" y="2514600"/>
            <a:ext cx="1050048" cy="1267047"/>
          </a:xfrm>
          <a:prstGeom prst="rect">
            <a:avLst/>
          </a:prstGeom>
        </p:spPr>
      </p:pic>
      <p:pic>
        <p:nvPicPr>
          <p:cNvPr id="23" name="Picture 2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152" y="2514600"/>
            <a:ext cx="1050048" cy="1267047"/>
          </a:xfrm>
          <a:prstGeom prst="rect">
            <a:avLst/>
          </a:prstGeom>
        </p:spPr>
      </p:pic>
      <p:pic>
        <p:nvPicPr>
          <p:cNvPr id="24" name="Picture 2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93904" y="3714306"/>
            <a:ext cx="1050048" cy="1267047"/>
          </a:xfrm>
          <a:prstGeom prst="rect">
            <a:avLst/>
          </a:prstGeom>
        </p:spPr>
      </p:pic>
      <p:pic>
        <p:nvPicPr>
          <p:cNvPr id="25" name="Picture 2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17800" y="3714306"/>
            <a:ext cx="1050048" cy="1267047"/>
          </a:xfrm>
          <a:prstGeom prst="rect">
            <a:avLst/>
          </a:prstGeom>
        </p:spPr>
      </p:pic>
      <p:pic>
        <p:nvPicPr>
          <p:cNvPr id="26" name="Picture 2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67752" y="3714306"/>
            <a:ext cx="1050048" cy="1267047"/>
          </a:xfrm>
          <a:prstGeom prst="rect">
            <a:avLst/>
          </a:prstGeom>
        </p:spPr>
      </p:pic>
      <p:pic>
        <p:nvPicPr>
          <p:cNvPr id="27" name="Picture 2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89504" y="3714306"/>
            <a:ext cx="1050048" cy="1267047"/>
          </a:xfrm>
          <a:prstGeom prst="rect">
            <a:avLst/>
          </a:prstGeom>
        </p:spPr>
      </p:pic>
      <p:pic>
        <p:nvPicPr>
          <p:cNvPr id="28" name="Picture 2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93904" y="4905153"/>
            <a:ext cx="1050048" cy="1267047"/>
          </a:xfrm>
          <a:prstGeom prst="rect">
            <a:avLst/>
          </a:prstGeom>
        </p:spPr>
      </p:pic>
      <p:pic>
        <p:nvPicPr>
          <p:cNvPr id="29" name="Picture 2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17800" y="4905153"/>
            <a:ext cx="1050048" cy="1267047"/>
          </a:xfrm>
          <a:prstGeom prst="rect">
            <a:avLst/>
          </a:prstGeom>
        </p:spPr>
      </p:pic>
      <p:pic>
        <p:nvPicPr>
          <p:cNvPr id="30" name="Picture 2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67752" y="4905153"/>
            <a:ext cx="1050048" cy="1267047"/>
          </a:xfrm>
          <a:prstGeom prst="rect">
            <a:avLst/>
          </a:prstGeom>
        </p:spPr>
      </p:pic>
      <p:pic>
        <p:nvPicPr>
          <p:cNvPr id="31" name="Picture 3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89504" y="4905153"/>
            <a:ext cx="1050048" cy="1267047"/>
          </a:xfrm>
          <a:prstGeom prst="rect">
            <a:avLst/>
          </a:prstGeom>
        </p:spPr>
      </p:pic>
      <p:sp>
        <p:nvSpPr>
          <p:cNvPr id="33" name="TextBox 32"/>
          <p:cNvSpPr txBox="1"/>
          <p:nvPr/>
        </p:nvSpPr>
        <p:spPr>
          <a:xfrm>
            <a:off x="1023038" y="6167735"/>
            <a:ext cx="3413314" cy="461665"/>
          </a:xfrm>
          <a:prstGeom prst="rect">
            <a:avLst/>
          </a:prstGeom>
          <a:noFill/>
        </p:spPr>
        <p:txBody>
          <a:bodyPr wrap="none" rtlCol="0">
            <a:spAutoFit/>
          </a:bodyPr>
          <a:lstStyle/>
          <a:p>
            <a:r>
              <a:rPr lang="en-US" sz="2400" dirty="0" smtClean="0"/>
              <a:t>Molecular Phenotypes</a:t>
            </a:r>
            <a:endParaRPr lang="en-US" sz="2400" dirty="0"/>
          </a:p>
        </p:txBody>
      </p:sp>
      <p:sp>
        <p:nvSpPr>
          <p:cNvPr id="34" name="TextBox 33"/>
          <p:cNvSpPr txBox="1"/>
          <p:nvPr/>
        </p:nvSpPr>
        <p:spPr>
          <a:xfrm rot="5400000">
            <a:off x="-1135565" y="3497766"/>
            <a:ext cx="3189996" cy="461665"/>
          </a:xfrm>
          <a:prstGeom prst="rect">
            <a:avLst/>
          </a:prstGeom>
          <a:noFill/>
        </p:spPr>
        <p:txBody>
          <a:bodyPr wrap="none" rtlCol="0">
            <a:spAutoFit/>
          </a:bodyPr>
          <a:lstStyle/>
          <a:p>
            <a:r>
              <a:rPr lang="en-US" sz="2400" dirty="0" smtClean="0"/>
              <a:t>Treatment Regimens </a:t>
            </a:r>
          </a:p>
        </p:txBody>
      </p:sp>
      <p:sp>
        <p:nvSpPr>
          <p:cNvPr id="6" name="Freeform 5"/>
          <p:cNvSpPr/>
          <p:nvPr/>
        </p:nvSpPr>
        <p:spPr>
          <a:xfrm>
            <a:off x="1337552" y="2259426"/>
            <a:ext cx="3294109" cy="3887374"/>
          </a:xfrm>
          <a:custGeom>
            <a:avLst/>
            <a:gdLst>
              <a:gd name="connsiteX0" fmla="*/ 0 w 3027409"/>
              <a:gd name="connsiteY0" fmla="*/ 3531774 h 3531774"/>
              <a:gd name="connsiteX1" fmla="*/ 457200 w 3027409"/>
              <a:gd name="connsiteY1" fmla="*/ 3315874 h 3531774"/>
              <a:gd name="connsiteX2" fmla="*/ 355600 w 3027409"/>
              <a:gd name="connsiteY2" fmla="*/ 2744374 h 3531774"/>
              <a:gd name="connsiteX3" fmla="*/ 1193800 w 3027409"/>
              <a:gd name="connsiteY3" fmla="*/ 2439574 h 3531774"/>
              <a:gd name="connsiteX4" fmla="*/ 977900 w 3027409"/>
              <a:gd name="connsiteY4" fmla="*/ 1842674 h 3531774"/>
              <a:gd name="connsiteX5" fmla="*/ 1371600 w 3027409"/>
              <a:gd name="connsiteY5" fmla="*/ 1131474 h 3531774"/>
              <a:gd name="connsiteX6" fmla="*/ 1384300 w 3027409"/>
              <a:gd name="connsiteY6" fmla="*/ 356774 h 3531774"/>
              <a:gd name="connsiteX7" fmla="*/ 2273300 w 3027409"/>
              <a:gd name="connsiteY7" fmla="*/ 623474 h 3531774"/>
              <a:gd name="connsiteX8" fmla="*/ 2933700 w 3027409"/>
              <a:gd name="connsiteY8" fmla="*/ 39274 h 3531774"/>
              <a:gd name="connsiteX9" fmla="*/ 3022600 w 3027409"/>
              <a:gd name="connsiteY9" fmla="*/ 51974 h 353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7409" h="3531774">
                <a:moveTo>
                  <a:pt x="0" y="3531774"/>
                </a:moveTo>
                <a:cubicBezTo>
                  <a:pt x="198966" y="3489440"/>
                  <a:pt x="397933" y="3447107"/>
                  <a:pt x="457200" y="3315874"/>
                </a:cubicBezTo>
                <a:cubicBezTo>
                  <a:pt x="516467" y="3184641"/>
                  <a:pt x="232833" y="2890424"/>
                  <a:pt x="355600" y="2744374"/>
                </a:cubicBezTo>
                <a:cubicBezTo>
                  <a:pt x="478367" y="2598324"/>
                  <a:pt x="1090083" y="2589857"/>
                  <a:pt x="1193800" y="2439574"/>
                </a:cubicBezTo>
                <a:cubicBezTo>
                  <a:pt x="1297517" y="2289291"/>
                  <a:pt x="948267" y="2060691"/>
                  <a:pt x="977900" y="1842674"/>
                </a:cubicBezTo>
                <a:cubicBezTo>
                  <a:pt x="1007533" y="1624657"/>
                  <a:pt x="1303867" y="1379124"/>
                  <a:pt x="1371600" y="1131474"/>
                </a:cubicBezTo>
                <a:cubicBezTo>
                  <a:pt x="1439333" y="883824"/>
                  <a:pt x="1234017" y="441441"/>
                  <a:pt x="1384300" y="356774"/>
                </a:cubicBezTo>
                <a:cubicBezTo>
                  <a:pt x="1534583" y="272107"/>
                  <a:pt x="2015067" y="676391"/>
                  <a:pt x="2273300" y="623474"/>
                </a:cubicBezTo>
                <a:cubicBezTo>
                  <a:pt x="2531533" y="570557"/>
                  <a:pt x="2808817" y="134524"/>
                  <a:pt x="2933700" y="39274"/>
                </a:cubicBezTo>
                <a:cubicBezTo>
                  <a:pt x="3058583" y="-55976"/>
                  <a:pt x="3022600" y="51974"/>
                  <a:pt x="3022600" y="5197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1891401" y="1671097"/>
            <a:ext cx="2748151" cy="4501103"/>
          </a:xfrm>
          <a:custGeom>
            <a:avLst/>
            <a:gdLst>
              <a:gd name="connsiteX0" fmla="*/ 868551 w 2748151"/>
              <a:gd name="connsiteY0" fmla="*/ 4501103 h 4501103"/>
              <a:gd name="connsiteX1" fmla="*/ 449451 w 2748151"/>
              <a:gd name="connsiteY1" fmla="*/ 3929603 h 4501103"/>
              <a:gd name="connsiteX2" fmla="*/ 258951 w 2748151"/>
              <a:gd name="connsiteY2" fmla="*/ 2989803 h 4501103"/>
              <a:gd name="connsiteX3" fmla="*/ 589151 w 2748151"/>
              <a:gd name="connsiteY3" fmla="*/ 1910303 h 4501103"/>
              <a:gd name="connsiteX4" fmla="*/ 4951 w 2748151"/>
              <a:gd name="connsiteY4" fmla="*/ 1034003 h 4501103"/>
              <a:gd name="connsiteX5" fmla="*/ 982851 w 2748151"/>
              <a:gd name="connsiteY5" fmla="*/ 881603 h 4501103"/>
              <a:gd name="connsiteX6" fmla="*/ 1160651 w 2748151"/>
              <a:gd name="connsiteY6" fmla="*/ 5303 h 4501103"/>
              <a:gd name="connsiteX7" fmla="*/ 2062351 w 2748151"/>
              <a:gd name="connsiteY7" fmla="*/ 500603 h 4501103"/>
              <a:gd name="connsiteX8" fmla="*/ 2748151 w 2748151"/>
              <a:gd name="connsiteY8" fmla="*/ 195803 h 450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151" h="4501103">
                <a:moveTo>
                  <a:pt x="868551" y="4501103"/>
                </a:moveTo>
                <a:cubicBezTo>
                  <a:pt x="709801" y="4341294"/>
                  <a:pt x="551051" y="4181486"/>
                  <a:pt x="449451" y="3929603"/>
                </a:cubicBezTo>
                <a:cubicBezTo>
                  <a:pt x="347851" y="3677720"/>
                  <a:pt x="235668" y="3326353"/>
                  <a:pt x="258951" y="2989803"/>
                </a:cubicBezTo>
                <a:cubicBezTo>
                  <a:pt x="282234" y="2653253"/>
                  <a:pt x="631484" y="2236270"/>
                  <a:pt x="589151" y="1910303"/>
                </a:cubicBezTo>
                <a:cubicBezTo>
                  <a:pt x="546818" y="1584336"/>
                  <a:pt x="-60666" y="1205453"/>
                  <a:pt x="4951" y="1034003"/>
                </a:cubicBezTo>
                <a:cubicBezTo>
                  <a:pt x="70568" y="862553"/>
                  <a:pt x="790234" y="1053053"/>
                  <a:pt x="982851" y="881603"/>
                </a:cubicBezTo>
                <a:cubicBezTo>
                  <a:pt x="1175468" y="710153"/>
                  <a:pt x="980734" y="68803"/>
                  <a:pt x="1160651" y="5303"/>
                </a:cubicBezTo>
                <a:cubicBezTo>
                  <a:pt x="1340568" y="-58197"/>
                  <a:pt x="1797768" y="468853"/>
                  <a:pt x="2062351" y="500603"/>
                </a:cubicBezTo>
                <a:cubicBezTo>
                  <a:pt x="2326934" y="532353"/>
                  <a:pt x="2568234" y="51870"/>
                  <a:pt x="2748151" y="195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Freeform 1"/>
          <p:cNvSpPr/>
          <p:nvPr/>
        </p:nvSpPr>
        <p:spPr>
          <a:xfrm>
            <a:off x="1515189" y="2124794"/>
            <a:ext cx="3098963" cy="4022006"/>
          </a:xfrm>
          <a:custGeom>
            <a:avLst/>
            <a:gdLst>
              <a:gd name="connsiteX0" fmla="*/ 1591896 w 3098963"/>
              <a:gd name="connsiteY0" fmla="*/ 4022006 h 4022006"/>
              <a:gd name="connsiteX1" fmla="*/ 1447963 w 3098963"/>
              <a:gd name="connsiteY1" fmla="*/ 3514006 h 4022006"/>
              <a:gd name="connsiteX2" fmla="*/ 1795096 w 3098963"/>
              <a:gd name="connsiteY2" fmla="*/ 2980606 h 4022006"/>
              <a:gd name="connsiteX3" fmla="*/ 1143163 w 3098963"/>
              <a:gd name="connsiteY3" fmla="*/ 2320206 h 4022006"/>
              <a:gd name="connsiteX4" fmla="*/ 161030 w 3098963"/>
              <a:gd name="connsiteY4" fmla="*/ 2514939 h 4022006"/>
              <a:gd name="connsiteX5" fmla="*/ 42496 w 3098963"/>
              <a:gd name="connsiteY5" fmla="*/ 1727539 h 4022006"/>
              <a:gd name="connsiteX6" fmla="*/ 592830 w 3098963"/>
              <a:gd name="connsiteY6" fmla="*/ 1270339 h 4022006"/>
              <a:gd name="connsiteX7" fmla="*/ 567430 w 3098963"/>
              <a:gd name="connsiteY7" fmla="*/ 169673 h 4022006"/>
              <a:gd name="connsiteX8" fmla="*/ 1574963 w 3098963"/>
              <a:gd name="connsiteY8" fmla="*/ 59606 h 4022006"/>
              <a:gd name="connsiteX9" fmla="*/ 2802630 w 3098963"/>
              <a:gd name="connsiteY9" fmla="*/ 728473 h 4022006"/>
              <a:gd name="connsiteX10" fmla="*/ 3098963 w 3098963"/>
              <a:gd name="connsiteY10" fmla="*/ 720006 h 402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8963" h="4022006">
                <a:moveTo>
                  <a:pt x="1591896" y="4022006"/>
                </a:moveTo>
                <a:cubicBezTo>
                  <a:pt x="1502996" y="3854789"/>
                  <a:pt x="1414096" y="3687573"/>
                  <a:pt x="1447963" y="3514006"/>
                </a:cubicBezTo>
                <a:cubicBezTo>
                  <a:pt x="1481830" y="3340439"/>
                  <a:pt x="1845896" y="3179573"/>
                  <a:pt x="1795096" y="2980606"/>
                </a:cubicBezTo>
                <a:cubicBezTo>
                  <a:pt x="1744296" y="2781639"/>
                  <a:pt x="1415507" y="2397817"/>
                  <a:pt x="1143163" y="2320206"/>
                </a:cubicBezTo>
                <a:cubicBezTo>
                  <a:pt x="870819" y="2242595"/>
                  <a:pt x="344474" y="2613717"/>
                  <a:pt x="161030" y="2514939"/>
                </a:cubicBezTo>
                <a:cubicBezTo>
                  <a:pt x="-22414" y="2416161"/>
                  <a:pt x="-29471" y="1934972"/>
                  <a:pt x="42496" y="1727539"/>
                </a:cubicBezTo>
                <a:cubicBezTo>
                  <a:pt x="114463" y="1520106"/>
                  <a:pt x="505341" y="1529983"/>
                  <a:pt x="592830" y="1270339"/>
                </a:cubicBezTo>
                <a:cubicBezTo>
                  <a:pt x="680319" y="1010695"/>
                  <a:pt x="403741" y="371462"/>
                  <a:pt x="567430" y="169673"/>
                </a:cubicBezTo>
                <a:cubicBezTo>
                  <a:pt x="731119" y="-32116"/>
                  <a:pt x="1202430" y="-33527"/>
                  <a:pt x="1574963" y="59606"/>
                </a:cubicBezTo>
                <a:cubicBezTo>
                  <a:pt x="1947496" y="152739"/>
                  <a:pt x="2548630" y="618406"/>
                  <a:pt x="2802630" y="728473"/>
                </a:cubicBezTo>
                <a:cubicBezTo>
                  <a:pt x="3056630" y="838540"/>
                  <a:pt x="3043930" y="722828"/>
                  <a:pt x="3098963" y="720006"/>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Freeform 3"/>
          <p:cNvSpPr/>
          <p:nvPr/>
        </p:nvSpPr>
        <p:spPr>
          <a:xfrm>
            <a:off x="2393356" y="1616994"/>
            <a:ext cx="2246196" cy="4521339"/>
          </a:xfrm>
          <a:custGeom>
            <a:avLst/>
            <a:gdLst>
              <a:gd name="connsiteX0" fmla="*/ 1585796 w 2246196"/>
              <a:gd name="connsiteY0" fmla="*/ 4521339 h 4521339"/>
              <a:gd name="connsiteX1" fmla="*/ 1577329 w 2246196"/>
              <a:gd name="connsiteY1" fmla="*/ 3937139 h 4521339"/>
              <a:gd name="connsiteX2" fmla="*/ 1077796 w 2246196"/>
              <a:gd name="connsiteY2" fmla="*/ 3742406 h 4521339"/>
              <a:gd name="connsiteX3" fmla="*/ 1518063 w 2246196"/>
              <a:gd name="connsiteY3" fmla="*/ 3065073 h 4521339"/>
              <a:gd name="connsiteX4" fmla="*/ 281929 w 2246196"/>
              <a:gd name="connsiteY4" fmla="*/ 2480873 h 4521339"/>
              <a:gd name="connsiteX5" fmla="*/ 214196 w 2246196"/>
              <a:gd name="connsiteY5" fmla="*/ 1744273 h 4521339"/>
              <a:gd name="connsiteX6" fmla="*/ 36396 w 2246196"/>
              <a:gd name="connsiteY6" fmla="*/ 821406 h 4521339"/>
              <a:gd name="connsiteX7" fmla="*/ 1010063 w 2246196"/>
              <a:gd name="connsiteY7" fmla="*/ 1083873 h 4521339"/>
              <a:gd name="connsiteX8" fmla="*/ 1797463 w 2246196"/>
              <a:gd name="connsiteY8" fmla="*/ 169473 h 4521339"/>
              <a:gd name="connsiteX9" fmla="*/ 2246196 w 2246196"/>
              <a:gd name="connsiteY9" fmla="*/ 139 h 452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196" h="4521339">
                <a:moveTo>
                  <a:pt x="1585796" y="4521339"/>
                </a:moveTo>
                <a:cubicBezTo>
                  <a:pt x="1623896" y="4294150"/>
                  <a:pt x="1661996" y="4066961"/>
                  <a:pt x="1577329" y="3937139"/>
                </a:cubicBezTo>
                <a:cubicBezTo>
                  <a:pt x="1492662" y="3807317"/>
                  <a:pt x="1087674" y="3887750"/>
                  <a:pt x="1077796" y="3742406"/>
                </a:cubicBezTo>
                <a:cubicBezTo>
                  <a:pt x="1067918" y="3597062"/>
                  <a:pt x="1650707" y="3275328"/>
                  <a:pt x="1518063" y="3065073"/>
                </a:cubicBezTo>
                <a:cubicBezTo>
                  <a:pt x="1385419" y="2854818"/>
                  <a:pt x="499240" y="2701006"/>
                  <a:pt x="281929" y="2480873"/>
                </a:cubicBezTo>
                <a:cubicBezTo>
                  <a:pt x="64618" y="2260740"/>
                  <a:pt x="255118" y="2020851"/>
                  <a:pt x="214196" y="1744273"/>
                </a:cubicBezTo>
                <a:cubicBezTo>
                  <a:pt x="173274" y="1467695"/>
                  <a:pt x="-96248" y="931473"/>
                  <a:pt x="36396" y="821406"/>
                </a:cubicBezTo>
                <a:cubicBezTo>
                  <a:pt x="169040" y="711339"/>
                  <a:pt x="716552" y="1192528"/>
                  <a:pt x="1010063" y="1083873"/>
                </a:cubicBezTo>
                <a:cubicBezTo>
                  <a:pt x="1303574" y="975217"/>
                  <a:pt x="1591441" y="350095"/>
                  <a:pt x="1797463" y="169473"/>
                </a:cubicBezTo>
                <a:cubicBezTo>
                  <a:pt x="2003485" y="-11149"/>
                  <a:pt x="2246196" y="139"/>
                  <a:pt x="2246196" y="139"/>
                </a:cubicBezTo>
              </a:path>
            </a:pathLst>
          </a:custGeom>
          <a:ln>
            <a:solidFill>
              <a:srgbClr val="FF40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6019800" y="1752600"/>
            <a:ext cx="304800" cy="30480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7501465" y="4428067"/>
            <a:ext cx="304800" cy="30480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rot="5400000">
            <a:off x="7318170" y="3650166"/>
            <a:ext cx="3189996" cy="461665"/>
          </a:xfrm>
          <a:prstGeom prst="rect">
            <a:avLst/>
          </a:prstGeom>
          <a:noFill/>
        </p:spPr>
        <p:txBody>
          <a:bodyPr wrap="none" rtlCol="0">
            <a:spAutoFit/>
          </a:bodyPr>
          <a:lstStyle/>
          <a:p>
            <a:r>
              <a:rPr lang="en-US" sz="2400" dirty="0" smtClean="0"/>
              <a:t>Treatment Regimens </a:t>
            </a:r>
          </a:p>
        </p:txBody>
      </p:sp>
      <p:sp>
        <p:nvSpPr>
          <p:cNvPr id="37" name="TextBox 36"/>
          <p:cNvSpPr txBox="1"/>
          <p:nvPr/>
        </p:nvSpPr>
        <p:spPr>
          <a:xfrm>
            <a:off x="5486400" y="5867400"/>
            <a:ext cx="2866891" cy="461665"/>
          </a:xfrm>
          <a:prstGeom prst="rect">
            <a:avLst/>
          </a:prstGeom>
          <a:noFill/>
        </p:spPr>
        <p:txBody>
          <a:bodyPr wrap="none" rtlCol="0">
            <a:spAutoFit/>
          </a:bodyPr>
          <a:lstStyle/>
          <a:p>
            <a:r>
              <a:rPr lang="en-US" sz="2400" dirty="0" smtClean="0"/>
              <a:t>Molecular Cohorts</a:t>
            </a:r>
            <a:endParaRPr lang="en-US" sz="2400" dirty="0"/>
          </a:p>
        </p:txBody>
      </p:sp>
      <p:sp>
        <p:nvSpPr>
          <p:cNvPr id="9" name="TextBox 8"/>
          <p:cNvSpPr txBox="1"/>
          <p:nvPr/>
        </p:nvSpPr>
        <p:spPr>
          <a:xfrm>
            <a:off x="1099132" y="1752600"/>
            <a:ext cx="1584538" cy="369332"/>
          </a:xfrm>
          <a:prstGeom prst="rect">
            <a:avLst/>
          </a:prstGeom>
          <a:noFill/>
        </p:spPr>
        <p:txBody>
          <a:bodyPr wrap="none" rtlCol="0">
            <a:spAutoFit/>
          </a:bodyPr>
          <a:lstStyle/>
          <a:p>
            <a:r>
              <a:rPr lang="en-US" dirty="0" smtClean="0">
                <a:solidFill>
                  <a:srgbClr val="FF0000"/>
                </a:solidFill>
              </a:rPr>
              <a:t>Explanations</a:t>
            </a:r>
            <a:endParaRPr lang="en-US" dirty="0">
              <a:solidFill>
                <a:srgbClr val="FF0000"/>
              </a:solidFill>
            </a:endParaRPr>
          </a:p>
        </p:txBody>
      </p:sp>
      <p:sp>
        <p:nvSpPr>
          <p:cNvPr id="38" name="TextBox 37"/>
          <p:cNvSpPr txBox="1"/>
          <p:nvPr/>
        </p:nvSpPr>
        <p:spPr>
          <a:xfrm>
            <a:off x="1219200" y="5323597"/>
            <a:ext cx="1584538" cy="369332"/>
          </a:xfrm>
          <a:prstGeom prst="rect">
            <a:avLst/>
          </a:prstGeom>
          <a:noFill/>
        </p:spPr>
        <p:txBody>
          <a:bodyPr wrap="none" rtlCol="0">
            <a:spAutoFit/>
          </a:bodyPr>
          <a:lstStyle/>
          <a:p>
            <a:r>
              <a:rPr lang="en-US" dirty="0" smtClean="0">
                <a:solidFill>
                  <a:schemeClr val="bg2">
                    <a:lumMod val="50000"/>
                  </a:schemeClr>
                </a:solidFill>
              </a:rPr>
              <a:t>Explanations</a:t>
            </a:r>
            <a:endParaRPr lang="en-US" dirty="0">
              <a:solidFill>
                <a:schemeClr val="bg2">
                  <a:lumMod val="50000"/>
                </a:schemeClr>
              </a:solidFill>
            </a:endParaRPr>
          </a:p>
        </p:txBody>
      </p:sp>
      <p:cxnSp>
        <p:nvCxnSpPr>
          <p:cNvPr id="11" name="Straight Arrow Connector 10"/>
          <p:cNvCxnSpPr/>
          <p:nvPr/>
        </p:nvCxnSpPr>
        <p:spPr>
          <a:xfrm flipV="1">
            <a:off x="3581400" y="1905000"/>
            <a:ext cx="2362200" cy="49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4267200" y="2057400"/>
            <a:ext cx="16764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767848" y="4583668"/>
            <a:ext cx="354735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3352800" y="4648200"/>
            <a:ext cx="3962400" cy="45720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41" name="Title 1"/>
          <p:cNvSpPr>
            <a:spLocks noGrp="1"/>
          </p:cNvSpPr>
          <p:nvPr>
            <p:ph type="title"/>
          </p:nvPr>
        </p:nvSpPr>
        <p:spPr>
          <a:xfrm>
            <a:off x="533400" y="457200"/>
            <a:ext cx="8382000" cy="685563"/>
          </a:xfrm>
        </p:spPr>
        <p:txBody>
          <a:bodyPr/>
          <a:lstStyle/>
          <a:p>
            <a:r>
              <a:rPr lang="en-US" sz="2400" dirty="0" smtClean="0">
                <a:solidFill>
                  <a:schemeClr val="bg2">
                    <a:lumMod val="50000"/>
                  </a:schemeClr>
                </a:solidFill>
              </a:rPr>
              <a:t>E.g., Probabilistic Explanation Based Generalization</a:t>
            </a:r>
            <a:endParaRPr lang="en-US" sz="2400" dirty="0">
              <a:solidFill>
                <a:schemeClr val="bg2">
                  <a:lumMod val="50000"/>
                </a:schemeClr>
              </a:solidFill>
            </a:endParaRPr>
          </a:p>
        </p:txBody>
      </p:sp>
      <p:sp>
        <p:nvSpPr>
          <p:cNvPr id="44" name="Title 1"/>
          <p:cNvSpPr txBox="1">
            <a:spLocks/>
          </p:cNvSpPr>
          <p:nvPr/>
        </p:nvSpPr>
        <p:spPr>
          <a:xfrm>
            <a:off x="76200" y="-762000"/>
            <a:ext cx="9220200" cy="220954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000" dirty="0" smtClean="0"/>
              <a:t>Using </a:t>
            </a:r>
            <a:r>
              <a:rPr lang="en-US" sz="3000" dirty="0" err="1" smtClean="0"/>
              <a:t>cTRACS</a:t>
            </a:r>
            <a:r>
              <a:rPr lang="en-US" sz="3000" dirty="0" smtClean="0"/>
              <a:t> data to improve patient outcomes</a:t>
            </a:r>
            <a:endParaRPr lang="en-US" sz="3000" dirty="0"/>
          </a:p>
        </p:txBody>
      </p:sp>
      <p:sp>
        <p:nvSpPr>
          <p:cNvPr id="3" name="Rectangle 2"/>
          <p:cNvSpPr/>
          <p:nvPr/>
        </p:nvSpPr>
        <p:spPr>
          <a:xfrm>
            <a:off x="3689677" y="926068"/>
            <a:ext cx="4692323" cy="369332"/>
          </a:xfrm>
          <a:prstGeom prst="rect">
            <a:avLst/>
          </a:prstGeom>
        </p:spPr>
        <p:txBody>
          <a:bodyPr wrap="none">
            <a:spAutoFit/>
          </a:bodyPr>
          <a:lstStyle/>
          <a:p>
            <a:r>
              <a:rPr lang="en-US" dirty="0" smtClean="0">
                <a:solidFill>
                  <a:srgbClr val="800000"/>
                </a:solidFill>
              </a:rPr>
              <a:t>(i.e., Causal </a:t>
            </a:r>
            <a:r>
              <a:rPr lang="en-US" dirty="0">
                <a:solidFill>
                  <a:srgbClr val="800000"/>
                </a:solidFill>
              </a:rPr>
              <a:t>Bayesian </a:t>
            </a:r>
            <a:r>
              <a:rPr lang="en-US" dirty="0" smtClean="0">
                <a:solidFill>
                  <a:srgbClr val="800000"/>
                </a:solidFill>
              </a:rPr>
              <a:t>Network Induction)</a:t>
            </a:r>
            <a:endParaRPr lang="en-US" dirty="0"/>
          </a:p>
        </p:txBody>
      </p:sp>
    </p:spTree>
    <p:extLst>
      <p:ext uri="{BB962C8B-B14F-4D97-AF65-F5344CB8AC3E}">
        <p14:creationId xmlns:p14="http://schemas.microsoft.com/office/powerpoint/2010/main" val="221643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7700" y="0"/>
            <a:ext cx="5303944" cy="6858000"/>
          </a:xfrm>
          <a:prstGeom prst="rect">
            <a:avLst/>
          </a:prstGeom>
        </p:spPr>
      </p:pic>
    </p:spTree>
    <p:extLst>
      <p:ext uri="{BB962C8B-B14F-4D97-AF65-F5344CB8AC3E}">
        <p14:creationId xmlns:p14="http://schemas.microsoft.com/office/powerpoint/2010/main" val="254459257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31800" y="1636713"/>
            <a:ext cx="30210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9" descr="Screen shot 2012-09-12 at 11.18.21 P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31800" y="720725"/>
            <a:ext cx="2627313"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1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31800" y="4921250"/>
            <a:ext cx="20320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15" descr="Screen shot 2012-09-12 at 11.26.04 PM.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34150" y="4424363"/>
            <a:ext cx="243205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Box 16"/>
          <p:cNvSpPr txBox="1">
            <a:spLocks noChangeArrowheads="1"/>
          </p:cNvSpPr>
          <p:nvPr/>
        </p:nvSpPr>
        <p:spPr bwMode="auto">
          <a:xfrm>
            <a:off x="3149600" y="838200"/>
            <a:ext cx="157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External Databases</a:t>
            </a:r>
          </a:p>
        </p:txBody>
      </p:sp>
      <p:sp>
        <p:nvSpPr>
          <p:cNvPr id="37894" name="TextBox 17"/>
          <p:cNvSpPr txBox="1">
            <a:spLocks noChangeArrowheads="1"/>
          </p:cNvSpPr>
          <p:nvPr/>
        </p:nvSpPr>
        <p:spPr bwMode="auto">
          <a:xfrm>
            <a:off x="7239000" y="2667000"/>
            <a:ext cx="1395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External Experts</a:t>
            </a:r>
          </a:p>
        </p:txBody>
      </p:sp>
      <p:pic>
        <p:nvPicPr>
          <p:cNvPr id="37895" name="Picture 18" descr="Screen shot 2012-09-12 at 11.28.37 PM.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505575" y="598488"/>
            <a:ext cx="2219325"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Box 19"/>
          <p:cNvSpPr txBox="1">
            <a:spLocks noChangeArrowheads="1"/>
          </p:cNvSpPr>
          <p:nvPr/>
        </p:nvSpPr>
        <p:spPr bwMode="auto">
          <a:xfrm>
            <a:off x="193675" y="4338638"/>
            <a:ext cx="1428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CollabRx Models</a:t>
            </a:r>
          </a:p>
        </p:txBody>
      </p:sp>
      <p:sp>
        <p:nvSpPr>
          <p:cNvPr id="37897" name="TextBox 20"/>
          <p:cNvSpPr txBox="1">
            <a:spLocks noChangeArrowheads="1"/>
          </p:cNvSpPr>
          <p:nvPr/>
        </p:nvSpPr>
        <p:spPr bwMode="auto">
          <a:xfrm>
            <a:off x="6624638" y="3814763"/>
            <a:ext cx="1254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CollabRx Apps</a:t>
            </a:r>
          </a:p>
        </p:txBody>
      </p:sp>
      <p:sp>
        <p:nvSpPr>
          <p:cNvPr id="22" name="Right Arrow 21"/>
          <p:cNvSpPr/>
          <p:nvPr/>
        </p:nvSpPr>
        <p:spPr>
          <a:xfrm rot="2369242">
            <a:off x="2362200" y="2189163"/>
            <a:ext cx="1393825" cy="5461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b="0"/>
          </a:p>
        </p:txBody>
      </p:sp>
      <p:sp>
        <p:nvSpPr>
          <p:cNvPr id="23" name="Right Arrow 22"/>
          <p:cNvSpPr/>
          <p:nvPr/>
        </p:nvSpPr>
        <p:spPr>
          <a:xfrm>
            <a:off x="2995613" y="5241925"/>
            <a:ext cx="3162300" cy="5461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b="0"/>
          </a:p>
        </p:txBody>
      </p:sp>
      <p:sp>
        <p:nvSpPr>
          <p:cNvPr id="24" name="Left-Right Arrow 23"/>
          <p:cNvSpPr/>
          <p:nvPr/>
        </p:nvSpPr>
        <p:spPr>
          <a:xfrm rot="19438028">
            <a:off x="5632450" y="2278063"/>
            <a:ext cx="1241425" cy="495300"/>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b="0"/>
          </a:p>
        </p:txBody>
      </p:sp>
      <p:sp>
        <p:nvSpPr>
          <p:cNvPr id="25" name="Left-Right Arrow 24"/>
          <p:cNvSpPr/>
          <p:nvPr/>
        </p:nvSpPr>
        <p:spPr>
          <a:xfrm rot="19438028">
            <a:off x="2374900" y="3810000"/>
            <a:ext cx="1241425" cy="495300"/>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b="0"/>
          </a:p>
        </p:txBody>
      </p:sp>
      <p:sp>
        <p:nvSpPr>
          <p:cNvPr id="27" name="Right Arrow 26"/>
          <p:cNvSpPr/>
          <p:nvPr/>
        </p:nvSpPr>
        <p:spPr>
          <a:xfrm rot="13099832">
            <a:off x="5545138" y="3806825"/>
            <a:ext cx="1393825" cy="5445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b="0" dirty="0"/>
          </a:p>
        </p:txBody>
      </p:sp>
      <p:sp>
        <p:nvSpPr>
          <p:cNvPr id="37903" name="TextBox 27"/>
          <p:cNvSpPr txBox="1">
            <a:spLocks noChangeArrowheads="1"/>
          </p:cNvSpPr>
          <p:nvPr/>
        </p:nvSpPr>
        <p:spPr bwMode="auto">
          <a:xfrm>
            <a:off x="4926013" y="4113213"/>
            <a:ext cx="1201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Usage Data</a:t>
            </a:r>
          </a:p>
        </p:txBody>
      </p:sp>
      <p:sp>
        <p:nvSpPr>
          <p:cNvPr id="37904" name="TextBox 28"/>
          <p:cNvSpPr txBox="1">
            <a:spLocks noChangeArrowheads="1"/>
          </p:cNvSpPr>
          <p:nvPr/>
        </p:nvSpPr>
        <p:spPr bwMode="auto">
          <a:xfrm>
            <a:off x="4975225" y="2127250"/>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Critical Cases</a:t>
            </a:r>
          </a:p>
        </p:txBody>
      </p:sp>
      <p:sp>
        <p:nvSpPr>
          <p:cNvPr id="37905" name="TextBox 29"/>
          <p:cNvSpPr txBox="1">
            <a:spLocks noChangeArrowheads="1"/>
          </p:cNvSpPr>
          <p:nvPr/>
        </p:nvSpPr>
        <p:spPr bwMode="auto">
          <a:xfrm>
            <a:off x="4117975" y="5065713"/>
            <a:ext cx="14938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App Platform</a:t>
            </a:r>
          </a:p>
        </p:txBody>
      </p:sp>
      <p:sp>
        <p:nvSpPr>
          <p:cNvPr id="37906" name="TextBox 30"/>
          <p:cNvSpPr txBox="1">
            <a:spLocks noChangeArrowheads="1"/>
          </p:cNvSpPr>
          <p:nvPr/>
        </p:nvSpPr>
        <p:spPr bwMode="auto">
          <a:xfrm>
            <a:off x="3087688" y="4052888"/>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Dynamic QA</a:t>
            </a:r>
          </a:p>
          <a:p>
            <a:pPr eaLnBrk="1" hangingPunct="1"/>
            <a:r>
              <a:rPr lang="en-US" sz="1400" b="0">
                <a:solidFill>
                  <a:srgbClr val="000000"/>
                </a:solidFill>
                <a:latin typeface="GillSans" charset="0"/>
                <a:ea typeface="ＭＳ Ｐゴシック" charset="0"/>
                <a:cs typeface="ＭＳ Ｐゴシック" charset="0"/>
                <a:sym typeface="GillSans" charset="0"/>
              </a:rPr>
              <a:t>and updating</a:t>
            </a:r>
          </a:p>
        </p:txBody>
      </p:sp>
      <p:sp>
        <p:nvSpPr>
          <p:cNvPr id="37907" name="TextBox 31"/>
          <p:cNvSpPr txBox="1">
            <a:spLocks noChangeArrowheads="1"/>
          </p:cNvSpPr>
          <p:nvPr/>
        </p:nvSpPr>
        <p:spPr bwMode="auto">
          <a:xfrm>
            <a:off x="2106613" y="2611438"/>
            <a:ext cx="1293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Continuous</a:t>
            </a:r>
          </a:p>
          <a:p>
            <a:pPr eaLnBrk="1" hangingPunct="1"/>
            <a:r>
              <a:rPr lang="en-US" sz="1400" b="0">
                <a:solidFill>
                  <a:srgbClr val="000000"/>
                </a:solidFill>
                <a:latin typeface="GillSans" charset="0"/>
                <a:ea typeface="ＭＳ Ｐゴシック" charset="0"/>
                <a:cs typeface="ＭＳ Ｐゴシック" charset="0"/>
                <a:sym typeface="GillSans" charset="0"/>
              </a:rPr>
              <a:t>Tracking</a:t>
            </a:r>
          </a:p>
        </p:txBody>
      </p:sp>
      <p:sp>
        <p:nvSpPr>
          <p:cNvPr id="37908" name="TextBox 33"/>
          <p:cNvSpPr txBox="1">
            <a:spLocks noChangeArrowheads="1"/>
          </p:cNvSpPr>
          <p:nvPr/>
        </p:nvSpPr>
        <p:spPr bwMode="auto">
          <a:xfrm>
            <a:off x="4224338" y="6032500"/>
            <a:ext cx="24003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(Note that app inputs may  </a:t>
            </a:r>
          </a:p>
          <a:p>
            <a:pPr eaLnBrk="1" hangingPunct="1"/>
            <a:r>
              <a:rPr lang="en-US" sz="1400" b="0">
                <a:solidFill>
                  <a:srgbClr val="000000"/>
                </a:solidFill>
                <a:latin typeface="GillSans" charset="0"/>
                <a:ea typeface="ＭＳ Ｐゴシック" charset="0"/>
                <a:cs typeface="ＭＳ Ｐゴシック" charset="0"/>
                <a:sym typeface="GillSans" charset="0"/>
              </a:rPr>
              <a:t> come through the UI, and/or </a:t>
            </a:r>
          </a:p>
          <a:p>
            <a:pPr eaLnBrk="1" hangingPunct="1"/>
            <a:r>
              <a:rPr lang="en-US" sz="1400" b="0">
                <a:solidFill>
                  <a:srgbClr val="000000"/>
                </a:solidFill>
                <a:latin typeface="GillSans" charset="0"/>
                <a:ea typeface="ＭＳ Ｐゴシック" charset="0"/>
                <a:cs typeface="ＭＳ Ｐゴシック" charset="0"/>
                <a:sym typeface="GillSans" charset="0"/>
              </a:rPr>
              <a:t>  from EMRs, Sequencing, etc.)</a:t>
            </a:r>
          </a:p>
        </p:txBody>
      </p:sp>
      <p:sp>
        <p:nvSpPr>
          <p:cNvPr id="37909" name="TextBox 34"/>
          <p:cNvSpPr txBox="1">
            <a:spLocks noChangeArrowheads="1"/>
          </p:cNvSpPr>
          <p:nvPr/>
        </p:nvSpPr>
        <p:spPr bwMode="auto">
          <a:xfrm>
            <a:off x="358775" y="2089150"/>
            <a:ext cx="955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sz="1400" b="0">
                <a:solidFill>
                  <a:srgbClr val="000000"/>
                </a:solidFill>
                <a:latin typeface="GillSans" charset="0"/>
                <a:ea typeface="ＭＳ Ｐゴシック" charset="0"/>
                <a:cs typeface="ＭＳ Ｐゴシック" charset="0"/>
                <a:sym typeface="GillSans" charset="0"/>
              </a:rPr>
              <a:t>(others…)</a:t>
            </a:r>
          </a:p>
        </p:txBody>
      </p:sp>
      <p:pic>
        <p:nvPicPr>
          <p:cNvPr id="37910" name="Picture 35" descr="Screen shot 2012-09-12 at 11.42.07 PM.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87588" y="1247775"/>
            <a:ext cx="20955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1" descr="Screen Shot 2013-01-15 at 10.50.08 AM.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786188" y="2678113"/>
            <a:ext cx="1700212"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TextBox 2"/>
          <p:cNvSpPr txBox="1">
            <a:spLocks noChangeArrowheads="1"/>
          </p:cNvSpPr>
          <p:nvPr/>
        </p:nvSpPr>
        <p:spPr bwMode="auto">
          <a:xfrm>
            <a:off x="1113596" y="76200"/>
            <a:ext cx="68112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MS PGothic" charset="0"/>
                <a:cs typeface="MS PGothic" charset="0"/>
              </a:defRPr>
            </a:lvl1pPr>
            <a:lvl2pPr marL="742950" indent="-285750" eaLnBrk="0" hangingPunct="0">
              <a:defRPr sz="2000" b="1">
                <a:solidFill>
                  <a:schemeClr val="tx1"/>
                </a:solidFill>
                <a:latin typeface="Helvetica" charset="0"/>
                <a:ea typeface="MS PGothic" charset="0"/>
                <a:cs typeface="MS PGothic" charset="0"/>
              </a:defRPr>
            </a:lvl2pPr>
            <a:lvl3pPr marL="1143000" indent="-228600" eaLnBrk="0" hangingPunct="0">
              <a:defRPr sz="2000" b="1">
                <a:solidFill>
                  <a:schemeClr val="tx1"/>
                </a:solidFill>
                <a:latin typeface="Helvetica" charset="0"/>
                <a:ea typeface="MS PGothic" charset="0"/>
                <a:cs typeface="MS PGothic" charset="0"/>
              </a:defRPr>
            </a:lvl3pPr>
            <a:lvl4pPr marL="1600200" indent="-228600" eaLnBrk="0" hangingPunct="0">
              <a:defRPr sz="2000" b="1">
                <a:solidFill>
                  <a:schemeClr val="tx1"/>
                </a:solidFill>
                <a:latin typeface="Helvetica" charset="0"/>
                <a:ea typeface="MS PGothic" charset="0"/>
                <a:cs typeface="MS PGothic" charset="0"/>
              </a:defRPr>
            </a:lvl4pPr>
            <a:lvl5pPr marL="2057400" indent="-228600" eaLnBrk="0" hangingPunct="0">
              <a:defRPr sz="2000" b="1">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Helvetica" charset="0"/>
                <a:ea typeface="MS PGothic" charset="0"/>
                <a:cs typeface="MS PGothic" charset="0"/>
              </a:defRPr>
            </a:lvl9pPr>
          </a:lstStyle>
          <a:p>
            <a:pPr eaLnBrk="1" hangingPunct="1"/>
            <a:r>
              <a:rPr lang="en-US" dirty="0" smtClean="0"/>
              <a:t>Norman: Semi-Automatic Guideline and Trial Updating</a:t>
            </a:r>
            <a:endParaRPr lang="en-US" dirty="0"/>
          </a:p>
        </p:txBody>
      </p:sp>
      <p:sp>
        <p:nvSpPr>
          <p:cNvPr id="28" name="Frame 27"/>
          <p:cNvSpPr/>
          <p:nvPr/>
        </p:nvSpPr>
        <p:spPr>
          <a:xfrm>
            <a:off x="6252144" y="457200"/>
            <a:ext cx="2815656" cy="3048000"/>
          </a:xfrm>
          <a:prstGeom prst="frame">
            <a:avLst>
              <a:gd name="adj1" fmla="val 17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13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80" name="Rectangle 39"/>
          <p:cNvSpPr>
            <a:spLocks noGrp="1" noChangeArrowheads="1"/>
          </p:cNvSpPr>
          <p:nvPr>
            <p:ph type="title"/>
          </p:nvPr>
        </p:nvSpPr>
        <p:spPr>
          <a:xfrm>
            <a:off x="204579" y="186605"/>
            <a:ext cx="8823733" cy="727795"/>
          </a:xfrm>
          <a:prstGeom prst="rect">
            <a:avLst/>
          </a:prstGeom>
        </p:spPr>
        <p:txBody>
          <a:bodyPr>
            <a:normAutofit fontScale="90000"/>
          </a:bodyPr>
          <a:lstStyle/>
          <a:p>
            <a:pPr eaLnBrk="1" hangingPunct="1"/>
            <a:r>
              <a:rPr lang="en-US" sz="3200" dirty="0" smtClean="0"/>
              <a:t>Bayes Community ACH:</a:t>
            </a:r>
            <a:br>
              <a:rPr lang="en-US" sz="3200" dirty="0" smtClean="0"/>
            </a:br>
            <a:r>
              <a:rPr lang="en-US" sz="3200" dirty="0" smtClean="0"/>
              <a:t>	Many Linked Local Analyses</a:t>
            </a:r>
          </a:p>
        </p:txBody>
      </p:sp>
      <p:pic>
        <p:nvPicPr>
          <p:cNvPr id="125" name="Picture 7" descr="Picture 1.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4788" y="1211262"/>
            <a:ext cx="8710612" cy="5341938"/>
          </a:xfrm>
          <a:prstGeom prst="rect">
            <a:avLst/>
          </a:prstGeom>
          <a:noFill/>
          <a:ln w="9525">
            <a:noFill/>
            <a:miter lim="800000"/>
            <a:headEnd/>
            <a:tailEnd/>
          </a:ln>
        </p:spPr>
      </p:pic>
      <p:sp>
        <p:nvSpPr>
          <p:cNvPr id="5" name="Content Placeholder 4"/>
          <p:cNvSpPr txBox="1">
            <a:spLocks/>
          </p:cNvSpPr>
          <p:nvPr/>
        </p:nvSpPr>
        <p:spPr>
          <a:xfrm>
            <a:off x="5638800" y="6553200"/>
            <a:ext cx="3443817" cy="270717"/>
          </a:xfrm>
          <a:prstGeom prst="rect">
            <a:avLst/>
          </a:prstGeom>
        </p:spPr>
        <p:txBody>
          <a:bodyPr vert="horz" lIns="91440" tIns="45720" rIns="91440" bIns="45720" rtlCol="0">
            <a:normAutofit fontScale="92500" lnSpcReduction="10000"/>
          </a:bodyPr>
          <a:lstStyle>
            <a:lvl1pPr marL="349250" indent="-349250" algn="l" defTabSz="914400" rtl="0" eaLnBrk="1" latinLnBrk="0" hangingPunct="1">
              <a:spcBef>
                <a:spcPts val="2000"/>
              </a:spcBef>
              <a:buClr>
                <a:schemeClr val="accent1">
                  <a:lumMod val="60000"/>
                  <a:lumOff val="40000"/>
                </a:schemeClr>
              </a:buClr>
              <a:buSzPct val="110000"/>
              <a:buFont typeface="Arial"/>
              <a:buChar char="•"/>
              <a:defRPr sz="2400" kern="1200">
                <a:solidFill>
                  <a:schemeClr val="tx1">
                    <a:lumMod val="65000"/>
                    <a:lumOff val="35000"/>
                  </a:schemeClr>
                </a:solidFill>
                <a:latin typeface="Arial Rounded MT Bold"/>
                <a:ea typeface="+mn-ea"/>
                <a:cs typeface="Arial Rounded MT Bold"/>
              </a:defRPr>
            </a:lvl1pPr>
            <a:lvl2pPr marL="685800" indent="-336550" algn="l" defTabSz="914400" rtl="0" eaLnBrk="1" latinLnBrk="0" hangingPunct="1">
              <a:spcBef>
                <a:spcPts val="600"/>
              </a:spcBef>
              <a:buClr>
                <a:schemeClr val="accent1">
                  <a:lumMod val="75000"/>
                </a:schemeClr>
              </a:buClr>
              <a:buSzPct val="110000"/>
              <a:buFont typeface="Lucida Grande"/>
              <a:buChar char="−"/>
              <a:defRPr sz="2200" kern="1200">
                <a:solidFill>
                  <a:schemeClr val="tx1">
                    <a:lumMod val="65000"/>
                    <a:lumOff val="35000"/>
                  </a:schemeClr>
                </a:solidFill>
                <a:latin typeface="Arial Rounded MT Bold"/>
                <a:ea typeface="+mn-ea"/>
                <a:cs typeface="Arial Rounded MT Bold"/>
              </a:defRPr>
            </a:lvl2pPr>
            <a:lvl3pPr marL="968375" indent="-282575" algn="l" defTabSz="914400" rtl="0" eaLnBrk="1" latinLnBrk="0" hangingPunct="1">
              <a:spcBef>
                <a:spcPts val="600"/>
              </a:spcBef>
              <a:buClr>
                <a:schemeClr val="accent1">
                  <a:lumMod val="60000"/>
                  <a:lumOff val="40000"/>
                </a:schemeClr>
              </a:buClr>
              <a:buSzPct val="110000"/>
              <a:buFont typeface="Arial"/>
              <a:buChar char="•"/>
              <a:defRPr sz="2000" kern="1200">
                <a:solidFill>
                  <a:schemeClr val="tx1">
                    <a:lumMod val="65000"/>
                    <a:lumOff val="35000"/>
                  </a:schemeClr>
                </a:solidFill>
                <a:latin typeface="Arial Rounded MT Bold"/>
                <a:ea typeface="+mn-ea"/>
                <a:cs typeface="Arial Rounded MT Bold"/>
              </a:defRPr>
            </a:lvl3pPr>
            <a:lvl4pPr marL="1263650" indent="-295275" algn="l" defTabSz="914400" rtl="0" eaLnBrk="1" latinLnBrk="0" hangingPunct="1">
              <a:spcBef>
                <a:spcPts val="600"/>
              </a:spcBef>
              <a:buClr>
                <a:schemeClr val="accent1">
                  <a:lumMod val="75000"/>
                </a:schemeClr>
              </a:buClr>
              <a:buSzPct val="110000"/>
              <a:buFont typeface="Lucida Grande"/>
              <a:buChar char="−"/>
              <a:defRPr sz="1800" kern="1200">
                <a:solidFill>
                  <a:schemeClr val="tx1">
                    <a:lumMod val="65000"/>
                    <a:lumOff val="35000"/>
                  </a:schemeClr>
                </a:solidFill>
                <a:latin typeface="Arial Rounded MT Bold"/>
                <a:ea typeface="+mn-ea"/>
                <a:cs typeface="Arial Rounded MT Bold"/>
              </a:defRPr>
            </a:lvl4pPr>
            <a:lvl5pPr marL="1546225" indent="-282575" algn="l" defTabSz="914400" rtl="0" eaLnBrk="1" latinLnBrk="0" hangingPunct="1">
              <a:spcBef>
                <a:spcPts val="600"/>
              </a:spcBef>
              <a:buClr>
                <a:schemeClr val="accent1">
                  <a:lumMod val="60000"/>
                  <a:lumOff val="40000"/>
                </a:schemeClr>
              </a:buClr>
              <a:buSzPct val="110000"/>
              <a:buFont typeface="Arial"/>
              <a:buChar char="•"/>
              <a:defRPr sz="1800" kern="1200">
                <a:solidFill>
                  <a:schemeClr val="tx1">
                    <a:lumMod val="65000"/>
                    <a:lumOff val="35000"/>
                  </a:schemeClr>
                </a:solidFill>
                <a:latin typeface="Arial Rounded MT Bold"/>
                <a:ea typeface="+mn-ea"/>
                <a:cs typeface="Arial Rounded MT Bold"/>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Arial"/>
              <a:buNone/>
            </a:pPr>
            <a:r>
              <a:rPr lang="en-US" sz="1400" dirty="0" smtClean="0"/>
              <a:t>Topics in Cognitive Science, 2009</a:t>
            </a:r>
            <a:endParaRPr lang="en-US" sz="1400" dirty="0"/>
          </a:p>
        </p:txBody>
      </p:sp>
    </p:spTree>
    <p:extLst>
      <p:ext uri="{BB962C8B-B14F-4D97-AF65-F5344CB8AC3E}">
        <p14:creationId xmlns:p14="http://schemas.microsoft.com/office/powerpoint/2010/main" val="329491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p:cNvGraphicFramePr>
            <a:graphicFrameLocks noChangeAspect="1"/>
          </p:cNvGraphicFramePr>
          <p:nvPr/>
        </p:nvGraphicFramePr>
        <p:xfrm>
          <a:off x="2185556" y="1117600"/>
          <a:ext cx="4458132" cy="5253038"/>
        </p:xfrm>
        <a:graphic>
          <a:graphicData uri="http://schemas.openxmlformats.org/presentationml/2006/ole">
            <mc:AlternateContent xmlns:mc="http://schemas.openxmlformats.org/markup-compatibility/2006">
              <mc:Choice xmlns:v="urn:schemas-microsoft-com:vml" Requires="v">
                <p:oleObj spid="_x0000_s1038" name="Document" r:id="rId3" imgW="6400800" imgH="4797552" progId="Word.Document.8">
                  <p:embed/>
                </p:oleObj>
              </mc:Choice>
              <mc:Fallback>
                <p:oleObj name="Document" r:id="rId3" imgW="6400800" imgH="479755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9470" t="6351" r="64294" b="52399"/>
                      <a:stretch>
                        <a:fillRect/>
                      </a:stretch>
                    </p:blipFill>
                    <p:spPr bwMode="auto">
                      <a:xfrm>
                        <a:off x="2185556" y="1117600"/>
                        <a:ext cx="4458132" cy="5253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94" name="Line 7"/>
          <p:cNvSpPr>
            <a:spLocks noChangeShapeType="1"/>
          </p:cNvSpPr>
          <p:nvPr/>
        </p:nvSpPr>
        <p:spPr bwMode="auto">
          <a:xfrm>
            <a:off x="2757074" y="3428937"/>
            <a:ext cx="1830013"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0195" name="Rectangle 8"/>
          <p:cNvSpPr>
            <a:spLocks noChangeArrowheads="1"/>
          </p:cNvSpPr>
          <p:nvPr/>
        </p:nvSpPr>
        <p:spPr bwMode="auto">
          <a:xfrm>
            <a:off x="2820576" y="3441544"/>
            <a:ext cx="75048" cy="1105239"/>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50181" name="Picture 7" descr="Picture 1.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66988" y="4521200"/>
            <a:ext cx="862012" cy="762000"/>
          </a:xfrm>
          <a:prstGeom prst="rect">
            <a:avLst/>
          </a:prstGeom>
          <a:noFill/>
          <a:ln w="9525">
            <a:noFill/>
            <a:miter lim="800000"/>
            <a:headEnd/>
            <a:tailEnd/>
          </a:ln>
        </p:spPr>
      </p:pic>
      <p:pic>
        <p:nvPicPr>
          <p:cNvPr id="50182" name="Picture 7" descr="Picture 1.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62388" y="4521200"/>
            <a:ext cx="862012" cy="762000"/>
          </a:xfrm>
          <a:prstGeom prst="rect">
            <a:avLst/>
          </a:prstGeom>
          <a:noFill/>
          <a:ln w="9525">
            <a:noFill/>
            <a:miter lim="800000"/>
            <a:headEnd/>
            <a:tailEnd/>
          </a:ln>
        </p:spPr>
      </p:pic>
      <p:pic>
        <p:nvPicPr>
          <p:cNvPr id="50183" name="Picture 7" descr="Picture 1.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00600" y="3251200"/>
            <a:ext cx="862013" cy="762000"/>
          </a:xfrm>
          <a:prstGeom prst="rect">
            <a:avLst/>
          </a:prstGeom>
          <a:noFill/>
          <a:ln w="9525">
            <a:noFill/>
            <a:miter lim="800000"/>
            <a:headEnd/>
            <a:tailEnd/>
          </a:ln>
        </p:spPr>
      </p:pic>
      <p:pic>
        <p:nvPicPr>
          <p:cNvPr id="50184" name="Picture 7" descr="Picture 1.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767388" y="1905000"/>
            <a:ext cx="862012" cy="762000"/>
          </a:xfrm>
          <a:prstGeom prst="rect">
            <a:avLst/>
          </a:prstGeom>
          <a:noFill/>
          <a:ln w="9525">
            <a:noFill/>
            <a:miter lim="800000"/>
            <a:headEnd/>
            <a:tailEnd/>
          </a:ln>
        </p:spPr>
      </p:pic>
      <p:sp>
        <p:nvSpPr>
          <p:cNvPr id="50185" name="Line 7"/>
          <p:cNvSpPr>
            <a:spLocks noChangeShapeType="1"/>
          </p:cNvSpPr>
          <p:nvPr/>
        </p:nvSpPr>
        <p:spPr bwMode="auto">
          <a:xfrm>
            <a:off x="760413" y="3429000"/>
            <a:ext cx="1830387"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50186" name="Text Box 15"/>
          <p:cNvSpPr txBox="1">
            <a:spLocks noChangeArrowheads="1"/>
          </p:cNvSpPr>
          <p:nvPr/>
        </p:nvSpPr>
        <p:spPr bwMode="auto">
          <a:xfrm>
            <a:off x="552002" y="2779003"/>
            <a:ext cx="1633554" cy="472197"/>
          </a:xfrm>
          <a:prstGeom prst="rect">
            <a:avLst/>
          </a:prstGeom>
          <a:noFill/>
          <a:ln w="9525">
            <a:noFill/>
            <a:miter lim="800000"/>
            <a:headEnd/>
            <a:tailEnd/>
          </a:ln>
        </p:spPr>
        <p:txBody>
          <a:bodyPr wrap="none" lIns="101870" tIns="50935" rIns="101870" bIns="50935">
            <a:prstTxWarp prst="textNoShape">
              <a:avLst/>
            </a:prstTxWarp>
            <a:spAutoFit/>
          </a:bodyPr>
          <a:lstStyle/>
          <a:p>
            <a:r>
              <a:rPr lang="en-US" sz="1200" dirty="0" smtClean="0">
                <a:ea typeface="ＭＳ Ｐゴシック" charset="-128"/>
                <a:cs typeface="ＭＳ Ｐゴシック" charset="-128"/>
              </a:rPr>
              <a:t>Expert Opinion</a:t>
            </a:r>
          </a:p>
          <a:p>
            <a:r>
              <a:rPr lang="en-US" sz="1200" dirty="0" smtClean="0">
                <a:ea typeface="ＭＳ Ｐゴシック" charset="-128"/>
                <a:cs typeface="ＭＳ Ｐゴシック" charset="-128"/>
              </a:rPr>
              <a:t>(Published Knowledge)</a:t>
            </a:r>
            <a:endParaRPr lang="en-US" sz="1200" dirty="0">
              <a:ea typeface="ＭＳ Ｐゴシック" charset="-128"/>
              <a:cs typeface="ＭＳ Ｐゴシック" charset="-128"/>
            </a:endParaRPr>
          </a:p>
        </p:txBody>
      </p:sp>
      <p:sp>
        <p:nvSpPr>
          <p:cNvPr id="21" name="Text Box 3"/>
          <p:cNvSpPr txBox="1">
            <a:spLocks noChangeArrowheads="1"/>
          </p:cNvSpPr>
          <p:nvPr/>
        </p:nvSpPr>
        <p:spPr bwMode="auto">
          <a:xfrm>
            <a:off x="2815502" y="5689787"/>
            <a:ext cx="1359892" cy="472197"/>
          </a:xfrm>
          <a:prstGeom prst="rect">
            <a:avLst/>
          </a:prstGeom>
          <a:noFill/>
          <a:ln w="9525">
            <a:noFill/>
            <a:miter lim="800000"/>
            <a:headEnd/>
            <a:tailEnd/>
          </a:ln>
        </p:spPr>
        <p:txBody>
          <a:bodyPr wrap="none" lIns="101870" tIns="50935" rIns="101870" bIns="50935">
            <a:prstTxWarp prst="textNoShape">
              <a:avLst/>
            </a:prstTxWarp>
            <a:spAutoFit/>
          </a:bodyPr>
          <a:lstStyle/>
          <a:p>
            <a:pPr defTabSz="914608"/>
            <a:r>
              <a:rPr lang="en-US" sz="1200" dirty="0" err="1">
                <a:ea typeface="ＭＳ Ｐゴシック" charset="-128"/>
                <a:cs typeface="ＭＳ Ｐゴシック" charset="-128"/>
              </a:rPr>
              <a:t>uArray</a:t>
            </a:r>
            <a:r>
              <a:rPr lang="en-US" sz="1200" dirty="0">
                <a:ea typeface="ＭＳ Ｐゴシック" charset="-128"/>
                <a:cs typeface="ＭＳ Ｐゴシック" charset="-128"/>
              </a:rPr>
              <a:t> analyses of</a:t>
            </a:r>
            <a:r>
              <a:rPr lang="en-US" sz="1200" dirty="0" smtClean="0">
                <a:ea typeface="ＭＳ Ｐゴシック" charset="-128"/>
                <a:cs typeface="ＭＳ Ｐゴシック" charset="-128"/>
              </a:rPr>
              <a:t/>
            </a:r>
            <a:br>
              <a:rPr lang="en-US" sz="1200" dirty="0" smtClean="0">
                <a:ea typeface="ＭＳ Ｐゴシック" charset="-128"/>
                <a:cs typeface="ＭＳ Ｐゴシック" charset="-128"/>
              </a:rPr>
            </a:br>
            <a:r>
              <a:rPr lang="en-US" sz="1200" dirty="0" smtClean="0">
                <a:ea typeface="ＭＳ Ｐゴシック" charset="-128"/>
                <a:cs typeface="ＭＳ Ｐゴシック" charset="-128"/>
              </a:rPr>
              <a:t>banked specimens</a:t>
            </a:r>
            <a:endParaRPr lang="en-US" sz="1200" dirty="0">
              <a:ea typeface="ＭＳ Ｐゴシック" charset="-128"/>
              <a:cs typeface="ＭＳ Ｐゴシック" charset="-128"/>
            </a:endParaRPr>
          </a:p>
        </p:txBody>
      </p:sp>
      <p:sp>
        <p:nvSpPr>
          <p:cNvPr id="22" name="Text Box 4"/>
          <p:cNvSpPr txBox="1">
            <a:spLocks noChangeArrowheads="1"/>
          </p:cNvSpPr>
          <p:nvPr/>
        </p:nvSpPr>
        <p:spPr bwMode="auto">
          <a:xfrm>
            <a:off x="6008874" y="1405131"/>
            <a:ext cx="2455988" cy="287531"/>
          </a:xfrm>
          <a:prstGeom prst="rect">
            <a:avLst/>
          </a:prstGeom>
          <a:noFill/>
          <a:ln w="9525">
            <a:noFill/>
            <a:miter lim="800000"/>
            <a:headEnd/>
            <a:tailEnd/>
          </a:ln>
        </p:spPr>
        <p:txBody>
          <a:bodyPr wrap="square" lIns="101870" tIns="50935" rIns="101870" bIns="50935">
            <a:prstTxWarp prst="textNoShape">
              <a:avLst/>
            </a:prstTxWarp>
            <a:spAutoFit/>
          </a:bodyPr>
          <a:lstStyle/>
          <a:p>
            <a:pPr defTabSz="914608"/>
            <a:r>
              <a:rPr lang="en-US" sz="1200" dirty="0" smtClean="0">
                <a:ea typeface="ＭＳ Ｐゴシック" charset="-128"/>
                <a:cs typeface="ＭＳ Ｐゴシック" charset="-128"/>
              </a:rPr>
              <a:t>Personalized Treatment</a:t>
            </a:r>
            <a:r>
              <a:rPr lang="en-US" sz="1200" dirty="0">
                <a:ea typeface="ＭＳ Ｐゴシック" charset="-128"/>
                <a:cs typeface="ＭＳ Ｐゴシック" charset="-128"/>
              </a:rPr>
              <a:t> </a:t>
            </a:r>
            <a:r>
              <a:rPr lang="en-US" sz="1200" dirty="0" smtClean="0">
                <a:ea typeface="ＭＳ Ｐゴシック" charset="-128"/>
                <a:cs typeface="ＭＳ Ｐゴシック" charset="-128"/>
              </a:rPr>
              <a:t>Plan</a:t>
            </a:r>
            <a:endParaRPr lang="en-US" sz="1200" dirty="0">
              <a:ea typeface="ＭＳ Ｐゴシック" charset="-128"/>
              <a:cs typeface="ＭＳ Ｐゴシック" charset="-128"/>
            </a:endParaRPr>
          </a:p>
        </p:txBody>
      </p:sp>
      <p:sp>
        <p:nvSpPr>
          <p:cNvPr id="23" name="Text Box 5"/>
          <p:cNvSpPr txBox="1">
            <a:spLocks noChangeArrowheads="1"/>
          </p:cNvSpPr>
          <p:nvPr/>
        </p:nvSpPr>
        <p:spPr bwMode="auto">
          <a:xfrm>
            <a:off x="4800600" y="4699467"/>
            <a:ext cx="782204" cy="472048"/>
          </a:xfrm>
          <a:prstGeom prst="rect">
            <a:avLst/>
          </a:prstGeom>
          <a:noFill/>
          <a:ln w="9525">
            <a:noFill/>
            <a:miter lim="800000"/>
            <a:headEnd/>
            <a:tailEnd/>
          </a:ln>
        </p:spPr>
        <p:txBody>
          <a:bodyPr wrap="none" lIns="101870" tIns="50935" rIns="101870" bIns="50935">
            <a:prstTxWarp prst="textNoShape">
              <a:avLst/>
            </a:prstTxWarp>
            <a:spAutoFit/>
          </a:bodyPr>
          <a:lstStyle/>
          <a:p>
            <a:pPr defTabSz="914608"/>
            <a:r>
              <a:rPr lang="en-US" sz="1200" dirty="0">
                <a:ea typeface="ＭＳ Ｐゴシック" charset="-128"/>
                <a:cs typeface="ＭＳ Ｐゴシック" charset="-128"/>
              </a:rPr>
              <a:t>Disease</a:t>
            </a:r>
            <a:br>
              <a:rPr lang="en-US" sz="1200" dirty="0">
                <a:ea typeface="ＭＳ Ｐゴシック" charset="-128"/>
                <a:cs typeface="ＭＳ Ｐゴシック" charset="-128"/>
              </a:rPr>
            </a:br>
            <a:r>
              <a:rPr lang="en-US" sz="1200" dirty="0">
                <a:ea typeface="ＭＳ Ｐゴシック" charset="-128"/>
                <a:cs typeface="ＭＳ Ｐゴシック" charset="-128"/>
              </a:rPr>
              <a:t>Subtypes</a:t>
            </a:r>
          </a:p>
        </p:txBody>
      </p:sp>
      <p:sp>
        <p:nvSpPr>
          <p:cNvPr id="24" name="Text Box 6"/>
          <p:cNvSpPr txBox="1">
            <a:spLocks noChangeArrowheads="1"/>
          </p:cNvSpPr>
          <p:nvPr/>
        </p:nvSpPr>
        <p:spPr bwMode="auto">
          <a:xfrm>
            <a:off x="5753330" y="3441544"/>
            <a:ext cx="821170" cy="287151"/>
          </a:xfrm>
          <a:prstGeom prst="rect">
            <a:avLst/>
          </a:prstGeom>
          <a:noFill/>
          <a:ln w="9525">
            <a:noFill/>
            <a:miter lim="800000"/>
            <a:headEnd/>
            <a:tailEnd/>
          </a:ln>
        </p:spPr>
        <p:txBody>
          <a:bodyPr wrap="none" lIns="101870" tIns="50935" rIns="101870" bIns="50935">
            <a:prstTxWarp prst="textNoShape">
              <a:avLst/>
            </a:prstTxWarp>
            <a:spAutoFit/>
          </a:bodyPr>
          <a:lstStyle/>
          <a:p>
            <a:pPr defTabSz="914608"/>
            <a:r>
              <a:rPr lang="en-US" sz="1200" dirty="0">
                <a:ea typeface="ＭＳ Ｐゴシック" charset="-128"/>
                <a:cs typeface="ＭＳ Ｐゴシック" charset="-128"/>
              </a:rPr>
              <a:t>Therapies</a:t>
            </a:r>
          </a:p>
        </p:txBody>
      </p:sp>
      <p:sp>
        <p:nvSpPr>
          <p:cNvPr id="25" name="Text Box 15"/>
          <p:cNvSpPr txBox="1">
            <a:spLocks noChangeArrowheads="1"/>
          </p:cNvSpPr>
          <p:nvPr/>
        </p:nvSpPr>
        <p:spPr bwMode="auto">
          <a:xfrm>
            <a:off x="1848570" y="5700993"/>
            <a:ext cx="923875" cy="472197"/>
          </a:xfrm>
          <a:prstGeom prst="rect">
            <a:avLst/>
          </a:prstGeom>
          <a:noFill/>
          <a:ln w="9525">
            <a:noFill/>
            <a:miter lim="800000"/>
            <a:headEnd/>
            <a:tailEnd/>
          </a:ln>
        </p:spPr>
        <p:txBody>
          <a:bodyPr wrap="none" lIns="101870" tIns="50935" rIns="101870" bIns="50935">
            <a:prstTxWarp prst="textNoShape">
              <a:avLst/>
            </a:prstTxWarp>
            <a:spAutoFit/>
          </a:bodyPr>
          <a:lstStyle/>
          <a:p>
            <a:pPr defTabSz="914608"/>
            <a:r>
              <a:rPr lang="en-US" sz="1200" dirty="0">
                <a:ea typeface="ＭＳ Ｐゴシック" charset="-128"/>
                <a:cs typeface="ＭＳ Ｐゴシック" charset="-128"/>
              </a:rPr>
              <a:t>Personal</a:t>
            </a:r>
            <a:br>
              <a:rPr lang="en-US" sz="1200" dirty="0">
                <a:ea typeface="ＭＳ Ｐゴシック" charset="-128"/>
                <a:cs typeface="ＭＳ Ｐゴシック" charset="-128"/>
              </a:rPr>
            </a:br>
            <a:r>
              <a:rPr lang="en-US" sz="1200" dirty="0" err="1" smtClean="0">
                <a:ea typeface="ＭＳ Ｐゴシック" charset="-128"/>
                <a:cs typeface="ＭＳ Ｐゴシック" charset="-128"/>
              </a:rPr>
              <a:t>BioMarkers</a:t>
            </a:r>
            <a:endParaRPr lang="en-US" sz="1200" dirty="0">
              <a:ea typeface="ＭＳ Ｐゴシック" charset="-128"/>
              <a:cs typeface="ＭＳ Ｐゴシック" charset="-128"/>
            </a:endParaRPr>
          </a:p>
        </p:txBody>
      </p:sp>
      <p:sp>
        <p:nvSpPr>
          <p:cNvPr id="19" name="Content Placeholder 4"/>
          <p:cNvSpPr txBox="1">
            <a:spLocks/>
          </p:cNvSpPr>
          <p:nvPr/>
        </p:nvSpPr>
        <p:spPr>
          <a:xfrm>
            <a:off x="5638800" y="6553200"/>
            <a:ext cx="3443817" cy="270717"/>
          </a:xfrm>
          <a:prstGeom prst="rect">
            <a:avLst/>
          </a:prstGeom>
        </p:spPr>
        <p:txBody>
          <a:bodyPr vert="horz" lIns="91440" tIns="45720" rIns="91440" bIns="45720" rtlCol="0">
            <a:normAutofit fontScale="92500" lnSpcReduction="10000"/>
          </a:bodyPr>
          <a:lstStyle>
            <a:lvl1pPr marL="349250" indent="-349250" algn="l" defTabSz="914400" rtl="0" eaLnBrk="1" latinLnBrk="0" hangingPunct="1">
              <a:spcBef>
                <a:spcPts val="2000"/>
              </a:spcBef>
              <a:buClr>
                <a:schemeClr val="accent1">
                  <a:lumMod val="60000"/>
                  <a:lumOff val="40000"/>
                </a:schemeClr>
              </a:buClr>
              <a:buSzPct val="110000"/>
              <a:buFont typeface="Arial"/>
              <a:buChar char="•"/>
              <a:defRPr sz="2400" kern="1200">
                <a:solidFill>
                  <a:schemeClr val="tx1">
                    <a:lumMod val="65000"/>
                    <a:lumOff val="35000"/>
                  </a:schemeClr>
                </a:solidFill>
                <a:latin typeface="Arial Rounded MT Bold"/>
                <a:ea typeface="+mn-ea"/>
                <a:cs typeface="Arial Rounded MT Bold"/>
              </a:defRPr>
            </a:lvl1pPr>
            <a:lvl2pPr marL="685800" indent="-336550" algn="l" defTabSz="914400" rtl="0" eaLnBrk="1" latinLnBrk="0" hangingPunct="1">
              <a:spcBef>
                <a:spcPts val="600"/>
              </a:spcBef>
              <a:buClr>
                <a:schemeClr val="accent1">
                  <a:lumMod val="75000"/>
                </a:schemeClr>
              </a:buClr>
              <a:buSzPct val="110000"/>
              <a:buFont typeface="Lucida Grande"/>
              <a:buChar char="−"/>
              <a:defRPr sz="2200" kern="1200">
                <a:solidFill>
                  <a:schemeClr val="tx1">
                    <a:lumMod val="65000"/>
                    <a:lumOff val="35000"/>
                  </a:schemeClr>
                </a:solidFill>
                <a:latin typeface="Arial Rounded MT Bold"/>
                <a:ea typeface="+mn-ea"/>
                <a:cs typeface="Arial Rounded MT Bold"/>
              </a:defRPr>
            </a:lvl2pPr>
            <a:lvl3pPr marL="968375" indent="-282575" algn="l" defTabSz="914400" rtl="0" eaLnBrk="1" latinLnBrk="0" hangingPunct="1">
              <a:spcBef>
                <a:spcPts val="600"/>
              </a:spcBef>
              <a:buClr>
                <a:schemeClr val="accent1">
                  <a:lumMod val="60000"/>
                  <a:lumOff val="40000"/>
                </a:schemeClr>
              </a:buClr>
              <a:buSzPct val="110000"/>
              <a:buFont typeface="Arial"/>
              <a:buChar char="•"/>
              <a:defRPr sz="2000" kern="1200">
                <a:solidFill>
                  <a:schemeClr val="tx1">
                    <a:lumMod val="65000"/>
                    <a:lumOff val="35000"/>
                  </a:schemeClr>
                </a:solidFill>
                <a:latin typeface="Arial Rounded MT Bold"/>
                <a:ea typeface="+mn-ea"/>
                <a:cs typeface="Arial Rounded MT Bold"/>
              </a:defRPr>
            </a:lvl3pPr>
            <a:lvl4pPr marL="1263650" indent="-295275" algn="l" defTabSz="914400" rtl="0" eaLnBrk="1" latinLnBrk="0" hangingPunct="1">
              <a:spcBef>
                <a:spcPts val="600"/>
              </a:spcBef>
              <a:buClr>
                <a:schemeClr val="accent1">
                  <a:lumMod val="75000"/>
                </a:schemeClr>
              </a:buClr>
              <a:buSzPct val="110000"/>
              <a:buFont typeface="Lucida Grande"/>
              <a:buChar char="−"/>
              <a:defRPr sz="1800" kern="1200">
                <a:solidFill>
                  <a:schemeClr val="tx1">
                    <a:lumMod val="65000"/>
                    <a:lumOff val="35000"/>
                  </a:schemeClr>
                </a:solidFill>
                <a:latin typeface="Arial Rounded MT Bold"/>
                <a:ea typeface="+mn-ea"/>
                <a:cs typeface="Arial Rounded MT Bold"/>
              </a:defRPr>
            </a:lvl4pPr>
            <a:lvl5pPr marL="1546225" indent="-282575" algn="l" defTabSz="914400" rtl="0" eaLnBrk="1" latinLnBrk="0" hangingPunct="1">
              <a:spcBef>
                <a:spcPts val="600"/>
              </a:spcBef>
              <a:buClr>
                <a:schemeClr val="accent1">
                  <a:lumMod val="60000"/>
                  <a:lumOff val="40000"/>
                </a:schemeClr>
              </a:buClr>
              <a:buSzPct val="110000"/>
              <a:buFont typeface="Arial"/>
              <a:buChar char="•"/>
              <a:defRPr sz="1800" kern="1200">
                <a:solidFill>
                  <a:schemeClr val="tx1">
                    <a:lumMod val="65000"/>
                    <a:lumOff val="35000"/>
                  </a:schemeClr>
                </a:solidFill>
                <a:latin typeface="Arial Rounded MT Bold"/>
                <a:ea typeface="+mn-ea"/>
                <a:cs typeface="Arial Rounded MT Bold"/>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Arial"/>
              <a:buNone/>
            </a:pPr>
            <a:r>
              <a:rPr lang="en-US" sz="1400" dirty="0" smtClean="0"/>
              <a:t>Topics in Cognitive Science, 2009</a:t>
            </a:r>
            <a:endParaRPr lang="en-US" sz="1400" dirty="0"/>
          </a:p>
        </p:txBody>
      </p:sp>
      <p:sp>
        <p:nvSpPr>
          <p:cNvPr id="20" name="Rectangle 39"/>
          <p:cNvSpPr txBox="1">
            <a:spLocks noChangeArrowheads="1"/>
          </p:cNvSpPr>
          <p:nvPr/>
        </p:nvSpPr>
        <p:spPr>
          <a:xfrm>
            <a:off x="204579" y="186605"/>
            <a:ext cx="8823733" cy="727795"/>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t>Bayes Community ACH:</a:t>
            </a:r>
            <a:br>
              <a:rPr lang="en-US" sz="3200" dirty="0" smtClean="0"/>
            </a:br>
            <a:r>
              <a:rPr lang="en-US" sz="3200" dirty="0" smtClean="0"/>
              <a:t>	Many Linked Local Analyses</a:t>
            </a:r>
          </a:p>
        </p:txBody>
      </p:sp>
    </p:spTree>
    <p:extLst>
      <p:ext uri="{BB962C8B-B14F-4D97-AF65-F5344CB8AC3E}">
        <p14:creationId xmlns:p14="http://schemas.microsoft.com/office/powerpoint/2010/main" val="274436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774680"/>
            <a:ext cx="8991600" cy="2031325"/>
          </a:xfrm>
          <a:prstGeom prst="rect">
            <a:avLst/>
          </a:prstGeom>
        </p:spPr>
        <p:txBody>
          <a:bodyPr wrap="square">
            <a:spAutoFit/>
          </a:bodyPr>
          <a:lstStyle/>
          <a:p>
            <a:r>
              <a:rPr lang="en-US" dirty="0" smtClean="0"/>
              <a:t>S001 </a:t>
            </a:r>
            <a:r>
              <a:rPr lang="en-US" dirty="0"/>
              <a:t>HISTORY</a:t>
            </a:r>
          </a:p>
          <a:p>
            <a:r>
              <a:rPr lang="en-US" dirty="0"/>
              <a:t> </a:t>
            </a:r>
          </a:p>
          <a:p>
            <a:r>
              <a:rPr lang="en-US" dirty="0"/>
              <a:t>Subject 001 is </a:t>
            </a:r>
            <a:r>
              <a:rPr lang="en-US" dirty="0">
                <a:solidFill>
                  <a:srgbClr val="FF0000"/>
                </a:solidFill>
              </a:rPr>
              <a:t>a 45-year-old woman with metastatic </a:t>
            </a:r>
            <a:r>
              <a:rPr lang="en-US" dirty="0" smtClean="0">
                <a:solidFill>
                  <a:srgbClr val="FF0000"/>
                </a:solidFill>
              </a:rPr>
              <a:t>TNBC*, </a:t>
            </a:r>
            <a:r>
              <a:rPr lang="en-US" dirty="0">
                <a:solidFill>
                  <a:srgbClr val="FF0000"/>
                </a:solidFill>
              </a:rPr>
              <a:t>originally diagnosed in January 2011 with Stage IIIA involvement of the left breast, who had failed multiple prior chemotherapy regimens by the time of study enrollment. </a:t>
            </a:r>
            <a:r>
              <a:rPr lang="en-US" dirty="0"/>
              <a:t>Seven core needle biopsies of an enlarged right axillary lymph node, a left chest wall mass, and left pleural effusion. </a:t>
            </a:r>
            <a:endParaRPr lang="en-US" dirty="0" smtClean="0"/>
          </a:p>
        </p:txBody>
      </p:sp>
      <p:sp>
        <p:nvSpPr>
          <p:cNvPr id="6" name="Rectangle 5"/>
          <p:cNvSpPr/>
          <p:nvPr/>
        </p:nvSpPr>
        <p:spPr>
          <a:xfrm>
            <a:off x="152400" y="6287869"/>
            <a:ext cx="4724400" cy="461665"/>
          </a:xfrm>
          <a:prstGeom prst="rect">
            <a:avLst/>
          </a:prstGeom>
        </p:spPr>
        <p:txBody>
          <a:bodyPr wrap="square">
            <a:spAutoFit/>
          </a:bodyPr>
          <a:lstStyle/>
          <a:p>
            <a:r>
              <a:rPr lang="en-US" sz="1200" dirty="0" smtClean="0"/>
              <a:t>This example thanks to Tony Blau, University of Washington.</a:t>
            </a:r>
            <a:br>
              <a:rPr lang="en-US" sz="1200" dirty="0" smtClean="0"/>
            </a:br>
            <a:r>
              <a:rPr lang="en-US" sz="1200" dirty="0"/>
              <a:t>P</a:t>
            </a:r>
            <a:r>
              <a:rPr lang="en-US" sz="1200" dirty="0" smtClean="0"/>
              <a:t>lease </a:t>
            </a:r>
            <a:r>
              <a:rPr lang="en-US" sz="1200" dirty="0"/>
              <a:t>d</a:t>
            </a:r>
            <a:r>
              <a:rPr lang="en-US" sz="1200" dirty="0" smtClean="0"/>
              <a:t>o not reproduce or pass on without permission.</a:t>
            </a:r>
            <a:endParaRPr lang="en-US" sz="1200" dirty="0"/>
          </a:p>
        </p:txBody>
      </p:sp>
      <p:sp>
        <p:nvSpPr>
          <p:cNvPr id="8" name="Title 1"/>
          <p:cNvSpPr txBox="1">
            <a:spLocks/>
          </p:cNvSpPr>
          <p:nvPr/>
        </p:nvSpPr>
        <p:spPr>
          <a:xfrm>
            <a:off x="152400" y="-152400"/>
            <a:ext cx="7848600" cy="13716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solidFill>
                  <a:srgbClr val="800000"/>
                </a:solidFill>
              </a:rPr>
              <a:t>Select </a:t>
            </a:r>
            <a:r>
              <a:rPr lang="en-US" sz="3200" dirty="0" smtClean="0"/>
              <a:t>relevant background knowledge</a:t>
            </a:r>
            <a:br>
              <a:rPr lang="en-US" sz="3200" dirty="0" smtClean="0"/>
            </a:br>
            <a:endParaRPr lang="en-US" sz="3200" dirty="0"/>
          </a:p>
        </p:txBody>
      </p:sp>
      <p:sp>
        <p:nvSpPr>
          <p:cNvPr id="7" name="Rectangle 6"/>
          <p:cNvSpPr/>
          <p:nvPr/>
        </p:nvSpPr>
        <p:spPr>
          <a:xfrm>
            <a:off x="1447800" y="5625293"/>
            <a:ext cx="7467600" cy="523220"/>
          </a:xfrm>
          <a:prstGeom prst="rect">
            <a:avLst/>
          </a:prstGeom>
        </p:spPr>
        <p:txBody>
          <a:bodyPr wrap="square">
            <a:spAutoFit/>
          </a:bodyPr>
          <a:lstStyle/>
          <a:p>
            <a:r>
              <a:rPr lang="en-US" sz="1400" dirty="0" smtClean="0">
                <a:solidFill>
                  <a:srgbClr val="FF0000"/>
                </a:solidFill>
              </a:rPr>
              <a:t>* TNBC == Triple Negative Breast Cancer, i.e., absence of markers for sensitivity to estrogen, progesterone, and human epidermal growth factor receptors.</a:t>
            </a:r>
            <a:endParaRPr lang="en-US" sz="1400" dirty="0" smtClean="0"/>
          </a:p>
        </p:txBody>
      </p:sp>
    </p:spTree>
    <p:extLst>
      <p:ext uri="{BB962C8B-B14F-4D97-AF65-F5344CB8AC3E}">
        <p14:creationId xmlns:p14="http://schemas.microsoft.com/office/powerpoint/2010/main" val="20042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 y="838200"/>
            <a:ext cx="8991600" cy="5355313"/>
          </a:xfrm>
          <a:prstGeom prst="rect">
            <a:avLst/>
          </a:prstGeom>
        </p:spPr>
        <p:txBody>
          <a:bodyPr wrap="square">
            <a:spAutoFit/>
          </a:bodyPr>
          <a:lstStyle/>
          <a:p>
            <a:r>
              <a:rPr lang="en-US" dirty="0" smtClean="0"/>
              <a:t>S001 </a:t>
            </a:r>
            <a:r>
              <a:rPr lang="en-US" dirty="0"/>
              <a:t>INTERPRETATION</a:t>
            </a:r>
          </a:p>
          <a:p>
            <a:r>
              <a:rPr lang="en-US" dirty="0"/>
              <a:t> </a:t>
            </a:r>
          </a:p>
          <a:p>
            <a:r>
              <a:rPr lang="en-US" dirty="0"/>
              <a:t>Findings were discussed at the ITOMIC tumor board.  It was mentioned that </a:t>
            </a:r>
            <a:r>
              <a:rPr lang="en-US" dirty="0" smtClean="0"/>
              <a:t>complete </a:t>
            </a:r>
            <a:r>
              <a:rPr lang="en-US" dirty="0"/>
              <a:t>loss of </a:t>
            </a:r>
            <a:r>
              <a:rPr lang="en-US" i="1" dirty="0" smtClean="0"/>
              <a:t>BRCA1 </a:t>
            </a:r>
            <a:r>
              <a:rPr lang="en-US" dirty="0" smtClean="0"/>
              <a:t>heterozygous </a:t>
            </a:r>
            <a:r>
              <a:rPr lang="en-US" dirty="0"/>
              <a:t>loss of </a:t>
            </a:r>
            <a:r>
              <a:rPr lang="en-US" i="1" dirty="0" smtClean="0"/>
              <a:t>CHEK2</a:t>
            </a:r>
            <a:r>
              <a:rPr lang="en-US" dirty="0" smtClean="0"/>
              <a:t> </a:t>
            </a:r>
            <a:r>
              <a:rPr lang="en-US" dirty="0"/>
              <a:t>might </a:t>
            </a:r>
            <a:r>
              <a:rPr lang="en-US" dirty="0" smtClean="0"/>
              <a:t>underlie </a:t>
            </a:r>
            <a:r>
              <a:rPr lang="en-US" dirty="0"/>
              <a:t>the patient’s excellent response to </a:t>
            </a:r>
            <a:r>
              <a:rPr lang="en-US" dirty="0" err="1" smtClean="0"/>
              <a:t>Cisplatin</a:t>
            </a:r>
            <a:r>
              <a:rPr lang="en-US" dirty="0" smtClean="0"/>
              <a:t>, </a:t>
            </a:r>
            <a:r>
              <a:rPr lang="en-US" dirty="0"/>
              <a:t>and </a:t>
            </a:r>
            <a:r>
              <a:rPr lang="en-US" dirty="0" smtClean="0"/>
              <a:t>might </a:t>
            </a:r>
            <a:r>
              <a:rPr lang="en-US" dirty="0"/>
              <a:t>predict sensitivity to a Poly-ADP ribose polymerase (PARP) </a:t>
            </a:r>
            <a:r>
              <a:rPr lang="en-US" dirty="0" smtClean="0"/>
              <a:t>inhibitor </a:t>
            </a:r>
            <a:r>
              <a:rPr lang="en-US" dirty="0" smtClean="0">
                <a:solidFill>
                  <a:srgbClr val="FF0000"/>
                </a:solidFill>
              </a:rPr>
              <a:t>(Fong </a:t>
            </a:r>
            <a:r>
              <a:rPr lang="en-US" dirty="0">
                <a:solidFill>
                  <a:srgbClr val="FF0000"/>
                </a:solidFill>
              </a:rPr>
              <a:t>et al., N </a:t>
            </a:r>
            <a:r>
              <a:rPr lang="en-US" dirty="0" err="1">
                <a:solidFill>
                  <a:srgbClr val="FF0000"/>
                </a:solidFill>
              </a:rPr>
              <a:t>Engl</a:t>
            </a:r>
            <a:r>
              <a:rPr lang="en-US" dirty="0">
                <a:solidFill>
                  <a:srgbClr val="FF0000"/>
                </a:solidFill>
              </a:rPr>
              <a:t> J Med 2009;361:123-</a:t>
            </a:r>
            <a:r>
              <a:rPr lang="en-US" dirty="0" smtClean="0">
                <a:solidFill>
                  <a:srgbClr val="FF0000"/>
                </a:solidFill>
              </a:rPr>
              <a:t>134, </a:t>
            </a:r>
            <a:r>
              <a:rPr lang="en-US" dirty="0" err="1" smtClean="0">
                <a:solidFill>
                  <a:srgbClr val="FF0000"/>
                </a:solidFill>
              </a:rPr>
              <a:t>Tutt</a:t>
            </a:r>
            <a:r>
              <a:rPr lang="en-US" dirty="0" smtClean="0">
                <a:solidFill>
                  <a:srgbClr val="FF0000"/>
                </a:solidFill>
              </a:rPr>
              <a:t> </a:t>
            </a:r>
            <a:r>
              <a:rPr lang="en-US" dirty="0">
                <a:solidFill>
                  <a:srgbClr val="FF0000"/>
                </a:solidFill>
              </a:rPr>
              <a:t>et al., Lancet 2010;376:235-</a:t>
            </a:r>
            <a:r>
              <a:rPr lang="en-US" dirty="0" smtClean="0">
                <a:solidFill>
                  <a:srgbClr val="FF0000"/>
                </a:solidFill>
              </a:rPr>
              <a:t>44; </a:t>
            </a:r>
            <a:r>
              <a:rPr lang="en-US" dirty="0" err="1" smtClean="0">
                <a:solidFill>
                  <a:srgbClr val="FF0000"/>
                </a:solidFill>
              </a:rPr>
              <a:t>Somlo</a:t>
            </a:r>
            <a:r>
              <a:rPr lang="en-US" dirty="0">
                <a:solidFill>
                  <a:srgbClr val="FF0000"/>
                </a:solidFill>
              </a:rPr>
              <a:t>, San Antonio Breast Cancer Conference </a:t>
            </a:r>
            <a:r>
              <a:rPr lang="en-US" dirty="0" smtClean="0">
                <a:solidFill>
                  <a:srgbClr val="FF0000"/>
                </a:solidFill>
              </a:rPr>
              <a:t>2013)</a:t>
            </a:r>
            <a:r>
              <a:rPr lang="en-US" dirty="0" smtClean="0"/>
              <a:t>. Since PARP </a:t>
            </a:r>
            <a:r>
              <a:rPr lang="en-US" dirty="0"/>
              <a:t>inhibitors are </a:t>
            </a:r>
            <a:r>
              <a:rPr lang="en-US" dirty="0" smtClean="0"/>
              <a:t>investigational, </a:t>
            </a:r>
            <a:r>
              <a:rPr lang="en-US" dirty="0"/>
              <a:t>it was recommended that the </a:t>
            </a:r>
            <a:r>
              <a:rPr lang="en-US" dirty="0" smtClean="0"/>
              <a:t>patient consider </a:t>
            </a:r>
            <a:r>
              <a:rPr lang="en-US" dirty="0"/>
              <a:t>enrollment into a PARP inhibitor </a:t>
            </a:r>
            <a:r>
              <a:rPr lang="en-US" dirty="0" smtClean="0"/>
              <a:t>trial.  </a:t>
            </a:r>
            <a:r>
              <a:rPr lang="en-US" dirty="0"/>
              <a:t>The two </a:t>
            </a:r>
            <a:r>
              <a:rPr lang="en-US" i="1" dirty="0"/>
              <a:t>FGFR2</a:t>
            </a:r>
            <a:r>
              <a:rPr lang="en-US" dirty="0"/>
              <a:t> missense mutations were also </a:t>
            </a:r>
            <a:r>
              <a:rPr lang="en-US" dirty="0" smtClean="0"/>
              <a:t>discussed. Patient's </a:t>
            </a:r>
            <a:r>
              <a:rPr lang="en-US" dirty="0"/>
              <a:t>tumor has FGFR </a:t>
            </a:r>
            <a:r>
              <a:rPr lang="en-US" dirty="0" err="1"/>
              <a:t>mis</a:t>
            </a:r>
            <a:r>
              <a:rPr lang="en-US" dirty="0"/>
              <a:t>-sense mutations similar to </a:t>
            </a:r>
            <a:r>
              <a:rPr lang="en-US" i="1" dirty="0" smtClean="0"/>
              <a:t>S252W.</a:t>
            </a:r>
            <a:r>
              <a:rPr lang="en-US" dirty="0" smtClean="0"/>
              <a:t> </a:t>
            </a:r>
            <a:r>
              <a:rPr lang="en-US" dirty="0">
                <a:solidFill>
                  <a:srgbClr val="FF0000"/>
                </a:solidFill>
              </a:rPr>
              <a:t>The COSMIC database lists 44 endometrial cancers bearing the </a:t>
            </a:r>
            <a:r>
              <a:rPr lang="en-US" i="1" dirty="0">
                <a:solidFill>
                  <a:srgbClr val="FF0000"/>
                </a:solidFill>
              </a:rPr>
              <a:t>FGFR2(S252W)</a:t>
            </a:r>
            <a:r>
              <a:rPr lang="en-US" dirty="0">
                <a:solidFill>
                  <a:srgbClr val="FF0000"/>
                </a:solidFill>
              </a:rPr>
              <a:t> </a:t>
            </a:r>
            <a:r>
              <a:rPr lang="en-US" dirty="0" smtClean="0">
                <a:solidFill>
                  <a:srgbClr val="FF0000"/>
                </a:solidFill>
              </a:rPr>
              <a:t>variant, </a:t>
            </a:r>
            <a:r>
              <a:rPr lang="en-US" dirty="0">
                <a:solidFill>
                  <a:srgbClr val="FF0000"/>
                </a:solidFill>
              </a:rPr>
              <a:t>and </a:t>
            </a:r>
            <a:r>
              <a:rPr lang="en-US" dirty="0" smtClean="0">
                <a:solidFill>
                  <a:srgbClr val="FF0000"/>
                </a:solidFill>
              </a:rPr>
              <a:t>4 </a:t>
            </a:r>
            <a:r>
              <a:rPr lang="en-US" dirty="0">
                <a:solidFill>
                  <a:srgbClr val="FF0000"/>
                </a:solidFill>
              </a:rPr>
              <a:t>endometrial cancers with </a:t>
            </a:r>
            <a:r>
              <a:rPr lang="en-US" i="1" dirty="0">
                <a:solidFill>
                  <a:srgbClr val="FF0000"/>
                </a:solidFill>
              </a:rPr>
              <a:t>FGFR2(Y375C</a:t>
            </a:r>
            <a:r>
              <a:rPr lang="en-US" i="1" dirty="0" smtClean="0">
                <a:solidFill>
                  <a:srgbClr val="FF0000"/>
                </a:solidFill>
              </a:rPr>
              <a:t>)</a:t>
            </a:r>
            <a:r>
              <a:rPr lang="en-US" dirty="0" smtClean="0">
                <a:solidFill>
                  <a:srgbClr val="FF0000"/>
                </a:solidFill>
              </a:rPr>
              <a:t>.  </a:t>
            </a:r>
            <a:r>
              <a:rPr lang="en-US" dirty="0">
                <a:solidFill>
                  <a:srgbClr val="FF0000"/>
                </a:solidFill>
              </a:rPr>
              <a:t>Neither mutation has been described previously in breast cancer.  Of note </a:t>
            </a:r>
            <a:r>
              <a:rPr lang="en-US" dirty="0" smtClean="0">
                <a:solidFill>
                  <a:srgbClr val="FF0000"/>
                </a:solidFill>
              </a:rPr>
              <a:t>a </a:t>
            </a:r>
            <a:r>
              <a:rPr lang="en-US" dirty="0">
                <a:solidFill>
                  <a:srgbClr val="FF0000"/>
                </a:solidFill>
              </a:rPr>
              <a:t>single COSMIC entry describes an endometrial cancer (1105632) bearing </a:t>
            </a:r>
            <a:r>
              <a:rPr lang="en-US" i="1" dirty="0">
                <a:solidFill>
                  <a:srgbClr val="FF0000"/>
                </a:solidFill>
              </a:rPr>
              <a:t>FGFR2(S252W;Y375C</a:t>
            </a:r>
            <a:r>
              <a:rPr lang="en-US" dirty="0" smtClean="0">
                <a:solidFill>
                  <a:srgbClr val="FF0000"/>
                </a:solidFill>
              </a:rPr>
              <a:t>). </a:t>
            </a:r>
            <a:r>
              <a:rPr lang="en-US" dirty="0"/>
              <a:t>Both variants occur within the ligand binding domain, and </a:t>
            </a:r>
            <a:r>
              <a:rPr lang="en-US" dirty="0" smtClean="0"/>
              <a:t>S252W </a:t>
            </a:r>
            <a:r>
              <a:rPr lang="en-US" dirty="0"/>
              <a:t>expands the repertoire of ligands capable of activating </a:t>
            </a:r>
            <a:r>
              <a:rPr lang="en-US" dirty="0" smtClean="0"/>
              <a:t>FGFR2 (</a:t>
            </a:r>
            <a:r>
              <a:rPr lang="en-US" dirty="0" err="1"/>
              <a:t>Greulich</a:t>
            </a:r>
            <a:r>
              <a:rPr lang="en-US" dirty="0"/>
              <a:t> and Pollock, Trends </a:t>
            </a:r>
            <a:r>
              <a:rPr lang="en-US" dirty="0" err="1"/>
              <a:t>Mol</a:t>
            </a:r>
            <a:r>
              <a:rPr lang="en-US" dirty="0"/>
              <a:t> Med. 2011;17: doi:10.1016/j.molmed.</a:t>
            </a:r>
            <a:r>
              <a:rPr lang="en-US" dirty="0" smtClean="0"/>
              <a:t>2011.01.012, </a:t>
            </a:r>
            <a:r>
              <a:rPr lang="en-US" dirty="0" err="1" smtClean="0"/>
              <a:t>Dutt</a:t>
            </a:r>
            <a:r>
              <a:rPr lang="en-US" dirty="0" smtClean="0"/>
              <a:t>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2008 </a:t>
            </a:r>
            <a:r>
              <a:rPr lang="en-US" dirty="0" smtClean="0"/>
              <a:t>PMID1855176, Yu </a:t>
            </a:r>
            <a:r>
              <a:rPr lang="en-US" dirty="0"/>
              <a:t>et al. Proc Natl Acad Sci U S A. 2000 97:14536-</a:t>
            </a:r>
            <a:r>
              <a:rPr lang="en-US" dirty="0" smtClean="0"/>
              <a:t>41). ...</a:t>
            </a:r>
            <a:endParaRPr lang="en-US" dirty="0"/>
          </a:p>
        </p:txBody>
      </p:sp>
      <p:sp>
        <p:nvSpPr>
          <p:cNvPr id="5" name="Rectangle 4"/>
          <p:cNvSpPr/>
          <p:nvPr/>
        </p:nvSpPr>
        <p:spPr>
          <a:xfrm>
            <a:off x="152400" y="6287869"/>
            <a:ext cx="4724400" cy="461665"/>
          </a:xfrm>
          <a:prstGeom prst="rect">
            <a:avLst/>
          </a:prstGeom>
        </p:spPr>
        <p:txBody>
          <a:bodyPr wrap="square">
            <a:spAutoFit/>
          </a:bodyPr>
          <a:lstStyle/>
          <a:p>
            <a:r>
              <a:rPr lang="en-US" sz="1200" dirty="0" smtClean="0"/>
              <a:t>This example thanks to Tony Blau, University of Washington.</a:t>
            </a:r>
            <a:br>
              <a:rPr lang="en-US" sz="1200" dirty="0" smtClean="0"/>
            </a:br>
            <a:r>
              <a:rPr lang="en-US" sz="1200" dirty="0"/>
              <a:t>P</a:t>
            </a:r>
            <a:r>
              <a:rPr lang="en-US" sz="1200" dirty="0" smtClean="0"/>
              <a:t>lease </a:t>
            </a:r>
            <a:r>
              <a:rPr lang="en-US" sz="1200" dirty="0"/>
              <a:t>d</a:t>
            </a:r>
            <a:r>
              <a:rPr lang="en-US" sz="1200" dirty="0" smtClean="0"/>
              <a:t>o not reproduce or pass on without permission.</a:t>
            </a:r>
            <a:endParaRPr lang="en-US" sz="1200" dirty="0"/>
          </a:p>
        </p:txBody>
      </p:sp>
      <p:sp>
        <p:nvSpPr>
          <p:cNvPr id="6" name="Title 1"/>
          <p:cNvSpPr txBox="1">
            <a:spLocks/>
          </p:cNvSpPr>
          <p:nvPr/>
        </p:nvSpPr>
        <p:spPr>
          <a:xfrm>
            <a:off x="152400" y="-152400"/>
            <a:ext cx="7848600" cy="1371600"/>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solidFill>
                  <a:srgbClr val="800000"/>
                </a:solidFill>
              </a:rPr>
              <a:t>Select </a:t>
            </a:r>
            <a:r>
              <a:rPr lang="en-US" sz="3200" dirty="0" smtClean="0"/>
              <a:t>relevant background knowledge</a:t>
            </a:r>
            <a:br>
              <a:rPr lang="en-US" sz="3200" dirty="0" smtClean="0"/>
            </a:br>
            <a:endParaRPr lang="en-US" sz="3200" dirty="0"/>
          </a:p>
        </p:txBody>
      </p:sp>
    </p:spTree>
    <p:extLst>
      <p:ext uri="{BB962C8B-B14F-4D97-AF65-F5344CB8AC3E}">
        <p14:creationId xmlns:p14="http://schemas.microsoft.com/office/powerpoint/2010/main" val="6267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 y="816887"/>
            <a:ext cx="8991600" cy="5355313"/>
          </a:xfrm>
          <a:prstGeom prst="rect">
            <a:avLst/>
          </a:prstGeom>
        </p:spPr>
        <p:txBody>
          <a:bodyPr wrap="square">
            <a:spAutoFit/>
          </a:bodyPr>
          <a:lstStyle/>
          <a:p>
            <a:r>
              <a:rPr lang="en-US" dirty="0" smtClean="0"/>
              <a:t>S001 </a:t>
            </a:r>
            <a:r>
              <a:rPr lang="en-US" dirty="0"/>
              <a:t>INTERPRETATION</a:t>
            </a:r>
          </a:p>
          <a:p>
            <a:r>
              <a:rPr lang="en-US" dirty="0"/>
              <a:t> </a:t>
            </a:r>
          </a:p>
          <a:p>
            <a:r>
              <a:rPr lang="en-US" dirty="0"/>
              <a:t>Findings were discussed at the ITOMIC tumor board.  It was mentioned that </a:t>
            </a:r>
            <a:r>
              <a:rPr lang="en-US" dirty="0" smtClean="0">
                <a:solidFill>
                  <a:srgbClr val="FF0000"/>
                </a:solidFill>
              </a:rPr>
              <a:t>complete </a:t>
            </a:r>
            <a:r>
              <a:rPr lang="en-US" dirty="0">
                <a:solidFill>
                  <a:srgbClr val="FF0000"/>
                </a:solidFill>
              </a:rPr>
              <a:t>loss of </a:t>
            </a:r>
            <a:r>
              <a:rPr lang="en-US" i="1" dirty="0" smtClean="0">
                <a:solidFill>
                  <a:srgbClr val="FF0000"/>
                </a:solidFill>
              </a:rPr>
              <a:t>BRCA1 </a:t>
            </a:r>
            <a:r>
              <a:rPr lang="en-US" dirty="0" smtClean="0">
                <a:solidFill>
                  <a:srgbClr val="FF0000"/>
                </a:solidFill>
              </a:rPr>
              <a:t>heterozygous </a:t>
            </a:r>
            <a:r>
              <a:rPr lang="en-US" dirty="0">
                <a:solidFill>
                  <a:srgbClr val="FF0000"/>
                </a:solidFill>
              </a:rPr>
              <a:t>loss of </a:t>
            </a:r>
            <a:r>
              <a:rPr lang="en-US" i="1" dirty="0" smtClean="0">
                <a:solidFill>
                  <a:srgbClr val="FF0000"/>
                </a:solidFill>
              </a:rPr>
              <a:t>CHEK2</a:t>
            </a:r>
            <a:r>
              <a:rPr lang="en-US" dirty="0" smtClean="0">
                <a:solidFill>
                  <a:srgbClr val="FF0000"/>
                </a:solidFill>
              </a:rPr>
              <a:t> </a:t>
            </a:r>
            <a:r>
              <a:rPr lang="en-US" dirty="0">
                <a:solidFill>
                  <a:srgbClr val="FF0000"/>
                </a:solidFill>
              </a:rPr>
              <a:t>might </a:t>
            </a:r>
            <a:r>
              <a:rPr lang="en-US" dirty="0" smtClean="0">
                <a:solidFill>
                  <a:srgbClr val="FF0000"/>
                </a:solidFill>
              </a:rPr>
              <a:t>underlie </a:t>
            </a:r>
            <a:r>
              <a:rPr lang="en-US" dirty="0">
                <a:solidFill>
                  <a:srgbClr val="FF0000"/>
                </a:solidFill>
              </a:rPr>
              <a:t>the patient’s excellent response to </a:t>
            </a:r>
            <a:r>
              <a:rPr lang="en-US" dirty="0" err="1" smtClean="0">
                <a:solidFill>
                  <a:srgbClr val="FF0000"/>
                </a:solidFill>
              </a:rPr>
              <a:t>Cisplatin</a:t>
            </a:r>
            <a:r>
              <a:rPr lang="en-US" dirty="0" smtClean="0">
                <a:solidFill>
                  <a:srgbClr val="FF0000"/>
                </a:solidFill>
              </a:rPr>
              <a:t>, </a:t>
            </a:r>
            <a:r>
              <a:rPr lang="en-US" dirty="0">
                <a:solidFill>
                  <a:srgbClr val="FF0000"/>
                </a:solidFill>
              </a:rPr>
              <a:t>and </a:t>
            </a:r>
            <a:r>
              <a:rPr lang="en-US" dirty="0" smtClean="0">
                <a:solidFill>
                  <a:srgbClr val="FF0000"/>
                </a:solidFill>
              </a:rPr>
              <a:t>might </a:t>
            </a:r>
            <a:r>
              <a:rPr lang="en-US" dirty="0">
                <a:solidFill>
                  <a:srgbClr val="FF0000"/>
                </a:solidFill>
              </a:rPr>
              <a:t>predict sensitivity to a Poly-ADP ribose polymerase (PARP) </a:t>
            </a:r>
            <a:r>
              <a:rPr lang="en-US" dirty="0" smtClean="0">
                <a:solidFill>
                  <a:srgbClr val="FF0000"/>
                </a:solidFill>
              </a:rPr>
              <a:t>inhibitor </a:t>
            </a:r>
            <a:r>
              <a:rPr lang="en-US" dirty="0" smtClean="0"/>
              <a:t>(Fong </a:t>
            </a:r>
            <a:r>
              <a:rPr lang="en-US" dirty="0"/>
              <a:t>et al., N </a:t>
            </a:r>
            <a:r>
              <a:rPr lang="en-US" dirty="0" err="1"/>
              <a:t>Engl</a:t>
            </a:r>
            <a:r>
              <a:rPr lang="en-US" dirty="0"/>
              <a:t> J Med 2009;361:123-</a:t>
            </a:r>
            <a:r>
              <a:rPr lang="en-US" dirty="0" smtClean="0"/>
              <a:t>134, </a:t>
            </a:r>
            <a:r>
              <a:rPr lang="en-US" dirty="0" err="1" smtClean="0"/>
              <a:t>Tutt</a:t>
            </a:r>
            <a:r>
              <a:rPr lang="en-US" dirty="0" smtClean="0"/>
              <a:t> </a:t>
            </a:r>
            <a:r>
              <a:rPr lang="en-US" dirty="0"/>
              <a:t>et al., Lancet 2010;376:235-</a:t>
            </a:r>
            <a:r>
              <a:rPr lang="en-US" dirty="0" smtClean="0"/>
              <a:t>44; </a:t>
            </a:r>
            <a:r>
              <a:rPr lang="en-US" dirty="0" err="1" smtClean="0"/>
              <a:t>Somlo</a:t>
            </a:r>
            <a:r>
              <a:rPr lang="en-US" dirty="0"/>
              <a:t>, San Antonio Breast Cancer Conference </a:t>
            </a:r>
            <a:r>
              <a:rPr lang="en-US" dirty="0" smtClean="0"/>
              <a:t>2013). Since PARP </a:t>
            </a:r>
            <a:r>
              <a:rPr lang="en-US" dirty="0"/>
              <a:t>inhibitors are </a:t>
            </a:r>
            <a:r>
              <a:rPr lang="en-US" dirty="0" smtClean="0"/>
              <a:t>investigational, </a:t>
            </a:r>
            <a:r>
              <a:rPr lang="en-US" dirty="0"/>
              <a:t>it was recommended that the </a:t>
            </a:r>
            <a:r>
              <a:rPr lang="en-US" dirty="0" smtClean="0"/>
              <a:t>patient consider </a:t>
            </a:r>
            <a:r>
              <a:rPr lang="en-US" dirty="0"/>
              <a:t>enrollment into a PARP inhibitor </a:t>
            </a:r>
            <a:r>
              <a:rPr lang="en-US" dirty="0" smtClean="0"/>
              <a:t>trial.  </a:t>
            </a:r>
            <a:r>
              <a:rPr lang="en-US" dirty="0"/>
              <a:t>The two </a:t>
            </a:r>
            <a:r>
              <a:rPr lang="en-US" i="1" dirty="0"/>
              <a:t>FGFR2</a:t>
            </a:r>
            <a:r>
              <a:rPr lang="en-US" dirty="0"/>
              <a:t> missense mutations were also </a:t>
            </a:r>
            <a:r>
              <a:rPr lang="en-US" dirty="0" smtClean="0"/>
              <a:t>discussed. </a:t>
            </a:r>
            <a:r>
              <a:rPr lang="en-US" dirty="0" smtClean="0">
                <a:solidFill>
                  <a:srgbClr val="FF0000"/>
                </a:solidFill>
              </a:rPr>
              <a:t>Patient's </a:t>
            </a:r>
            <a:r>
              <a:rPr lang="en-US" dirty="0">
                <a:solidFill>
                  <a:srgbClr val="FF0000"/>
                </a:solidFill>
              </a:rPr>
              <a:t>tumor has FGFR </a:t>
            </a:r>
            <a:r>
              <a:rPr lang="en-US" dirty="0" err="1">
                <a:solidFill>
                  <a:srgbClr val="FF0000"/>
                </a:solidFill>
              </a:rPr>
              <a:t>mis</a:t>
            </a:r>
            <a:r>
              <a:rPr lang="en-US" dirty="0">
                <a:solidFill>
                  <a:srgbClr val="FF0000"/>
                </a:solidFill>
              </a:rPr>
              <a:t>-sense mutations similar to </a:t>
            </a:r>
            <a:r>
              <a:rPr lang="en-US" i="1" dirty="0" smtClean="0">
                <a:solidFill>
                  <a:srgbClr val="FF0000"/>
                </a:solidFill>
              </a:rPr>
              <a:t>S252W</a:t>
            </a:r>
            <a:r>
              <a:rPr lang="en-US" i="1" dirty="0" smtClean="0"/>
              <a:t>.</a:t>
            </a:r>
            <a:r>
              <a:rPr lang="en-US" dirty="0" smtClean="0"/>
              <a:t> </a:t>
            </a:r>
            <a:r>
              <a:rPr lang="en-US" dirty="0"/>
              <a:t>The COSMIC database lists 44 endometrial cancers bearing the </a:t>
            </a:r>
            <a:r>
              <a:rPr lang="en-US" i="1" dirty="0"/>
              <a:t>FGFR2(S252W)</a:t>
            </a:r>
            <a:r>
              <a:rPr lang="en-US" dirty="0"/>
              <a:t> </a:t>
            </a:r>
            <a:r>
              <a:rPr lang="en-US" dirty="0" smtClean="0"/>
              <a:t>variant, </a:t>
            </a:r>
            <a:r>
              <a:rPr lang="en-US" dirty="0"/>
              <a:t>and </a:t>
            </a:r>
            <a:r>
              <a:rPr lang="en-US" dirty="0" smtClean="0"/>
              <a:t>4 </a:t>
            </a:r>
            <a:r>
              <a:rPr lang="en-US" dirty="0"/>
              <a:t>endometrial cancers with </a:t>
            </a:r>
            <a:r>
              <a:rPr lang="en-US" i="1" dirty="0"/>
              <a:t>FGFR2(Y375C</a:t>
            </a:r>
            <a:r>
              <a:rPr lang="en-US" i="1" dirty="0" smtClean="0"/>
              <a:t>)</a:t>
            </a:r>
            <a:r>
              <a:rPr lang="en-US" dirty="0" smtClean="0"/>
              <a:t>.  </a:t>
            </a:r>
            <a:r>
              <a:rPr lang="en-US" dirty="0"/>
              <a:t>Neither mutation has been described previously in breast cancer.  </a:t>
            </a:r>
            <a:r>
              <a:rPr lang="en-US" dirty="0">
                <a:solidFill>
                  <a:srgbClr val="FF0000"/>
                </a:solidFill>
              </a:rPr>
              <a:t>Of note </a:t>
            </a:r>
            <a:r>
              <a:rPr lang="en-US" dirty="0" smtClean="0">
                <a:solidFill>
                  <a:srgbClr val="FF0000"/>
                </a:solidFill>
              </a:rPr>
              <a:t>a </a:t>
            </a:r>
            <a:r>
              <a:rPr lang="en-US" dirty="0">
                <a:solidFill>
                  <a:srgbClr val="FF0000"/>
                </a:solidFill>
              </a:rPr>
              <a:t>single COSMIC entry describes an endometrial cancer (1105632) bearing </a:t>
            </a:r>
            <a:r>
              <a:rPr lang="en-US" i="1" dirty="0">
                <a:solidFill>
                  <a:srgbClr val="FF0000"/>
                </a:solidFill>
              </a:rPr>
              <a:t>FGFR2(S252W;Y375C</a:t>
            </a:r>
            <a:r>
              <a:rPr lang="en-US" dirty="0" smtClean="0">
                <a:solidFill>
                  <a:srgbClr val="FF0000"/>
                </a:solidFill>
              </a:rPr>
              <a:t>). </a:t>
            </a:r>
            <a:r>
              <a:rPr lang="en-US" dirty="0">
                <a:solidFill>
                  <a:srgbClr val="FF0000"/>
                </a:solidFill>
              </a:rPr>
              <a:t>Both variants occur within the ligand binding domain, and </a:t>
            </a:r>
            <a:r>
              <a:rPr lang="en-US" dirty="0" smtClean="0">
                <a:solidFill>
                  <a:srgbClr val="FF0000"/>
                </a:solidFill>
              </a:rPr>
              <a:t>S252W </a:t>
            </a:r>
            <a:r>
              <a:rPr lang="en-US" dirty="0">
                <a:solidFill>
                  <a:srgbClr val="FF0000"/>
                </a:solidFill>
              </a:rPr>
              <a:t>expands the repertoire of ligands capable of activating </a:t>
            </a:r>
            <a:r>
              <a:rPr lang="en-US" dirty="0" smtClean="0">
                <a:solidFill>
                  <a:srgbClr val="FF0000"/>
                </a:solidFill>
              </a:rPr>
              <a:t>FGFR2</a:t>
            </a:r>
            <a:r>
              <a:rPr lang="en-US" dirty="0" smtClean="0"/>
              <a:t> (</a:t>
            </a:r>
            <a:r>
              <a:rPr lang="en-US" dirty="0" err="1"/>
              <a:t>Greulich</a:t>
            </a:r>
            <a:r>
              <a:rPr lang="en-US" dirty="0"/>
              <a:t> and Pollock, Trends </a:t>
            </a:r>
            <a:r>
              <a:rPr lang="en-US" dirty="0" err="1"/>
              <a:t>Mol</a:t>
            </a:r>
            <a:r>
              <a:rPr lang="en-US" dirty="0"/>
              <a:t> Med. 2011;17: doi:10.1016/j.molmed.</a:t>
            </a:r>
            <a:r>
              <a:rPr lang="en-US" dirty="0" smtClean="0"/>
              <a:t>2011.01.012, </a:t>
            </a:r>
            <a:r>
              <a:rPr lang="en-US" dirty="0" err="1" smtClean="0"/>
              <a:t>Dutt</a:t>
            </a:r>
            <a:r>
              <a:rPr lang="en-US" dirty="0" smtClean="0"/>
              <a:t>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2008 </a:t>
            </a:r>
            <a:r>
              <a:rPr lang="en-US" dirty="0" smtClean="0"/>
              <a:t>PMID1855176, Yu </a:t>
            </a:r>
            <a:r>
              <a:rPr lang="en-US" dirty="0"/>
              <a:t>et al. Proc Natl Acad Sci U S A. 2000 97:14536-</a:t>
            </a:r>
            <a:r>
              <a:rPr lang="en-US" dirty="0" smtClean="0"/>
              <a:t>41). ...</a:t>
            </a:r>
            <a:endParaRPr lang="en-US" dirty="0"/>
          </a:p>
        </p:txBody>
      </p:sp>
      <p:sp>
        <p:nvSpPr>
          <p:cNvPr id="4" name="Title 1"/>
          <p:cNvSpPr txBox="1">
            <a:spLocks/>
          </p:cNvSpPr>
          <p:nvPr/>
        </p:nvSpPr>
        <p:spPr>
          <a:xfrm>
            <a:off x="228600" y="-533400"/>
            <a:ext cx="9067800" cy="220954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solidFill>
                  <a:srgbClr val="800000"/>
                </a:solidFill>
              </a:rPr>
              <a:t>Assemble </a:t>
            </a:r>
            <a:r>
              <a:rPr lang="en-US" sz="3200" dirty="0" smtClean="0"/>
              <a:t>personalized cancer models</a:t>
            </a:r>
            <a:br>
              <a:rPr lang="en-US" sz="3200" dirty="0" smtClean="0"/>
            </a:br>
            <a:endParaRPr lang="en-US" sz="3200" dirty="0"/>
          </a:p>
        </p:txBody>
      </p:sp>
      <p:sp>
        <p:nvSpPr>
          <p:cNvPr id="5" name="Title 1"/>
          <p:cNvSpPr txBox="1">
            <a:spLocks/>
          </p:cNvSpPr>
          <p:nvPr/>
        </p:nvSpPr>
        <p:spPr>
          <a:xfrm>
            <a:off x="3352800" y="609852"/>
            <a:ext cx="6019800" cy="129514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solidFill>
                  <a:srgbClr val="800000"/>
                </a:solidFill>
              </a:rPr>
              <a:t>Explain</a:t>
            </a:r>
            <a:r>
              <a:rPr lang="en-US" sz="3200" dirty="0" smtClean="0"/>
              <a:t> the disease process</a:t>
            </a:r>
            <a:endParaRPr lang="en-US" sz="3200" dirty="0"/>
          </a:p>
          <a:p>
            <a:r>
              <a:rPr lang="en-US" sz="3200" dirty="0"/>
              <a:t>	</a:t>
            </a:r>
          </a:p>
        </p:txBody>
      </p:sp>
      <p:sp>
        <p:nvSpPr>
          <p:cNvPr id="6" name="Rectangle 5"/>
          <p:cNvSpPr/>
          <p:nvPr/>
        </p:nvSpPr>
        <p:spPr>
          <a:xfrm>
            <a:off x="152400" y="6287869"/>
            <a:ext cx="4724400" cy="461665"/>
          </a:xfrm>
          <a:prstGeom prst="rect">
            <a:avLst/>
          </a:prstGeom>
        </p:spPr>
        <p:txBody>
          <a:bodyPr wrap="square">
            <a:spAutoFit/>
          </a:bodyPr>
          <a:lstStyle/>
          <a:p>
            <a:r>
              <a:rPr lang="en-US" sz="1200" dirty="0" smtClean="0"/>
              <a:t>This example thanks to Tony Blau, University of Washington.</a:t>
            </a:r>
            <a:br>
              <a:rPr lang="en-US" sz="1200" dirty="0" smtClean="0"/>
            </a:br>
            <a:r>
              <a:rPr lang="en-US" sz="1200" dirty="0"/>
              <a:t>P</a:t>
            </a:r>
            <a:r>
              <a:rPr lang="en-US" sz="1200" dirty="0" smtClean="0"/>
              <a:t>lease </a:t>
            </a:r>
            <a:r>
              <a:rPr lang="en-US" sz="1200" dirty="0"/>
              <a:t>d</a:t>
            </a:r>
            <a:r>
              <a:rPr lang="en-US" sz="1200" dirty="0" smtClean="0"/>
              <a:t>o not reproduce or pass on without permission.</a:t>
            </a:r>
            <a:endParaRPr lang="en-US" sz="1200" dirty="0"/>
          </a:p>
        </p:txBody>
      </p:sp>
    </p:spTree>
    <p:extLst>
      <p:ext uri="{BB962C8B-B14F-4D97-AF65-F5344CB8AC3E}">
        <p14:creationId xmlns:p14="http://schemas.microsoft.com/office/powerpoint/2010/main" val="29573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1495484"/>
            <a:ext cx="8991600" cy="4524316"/>
          </a:xfrm>
          <a:prstGeom prst="rect">
            <a:avLst/>
          </a:prstGeom>
        </p:spPr>
        <p:txBody>
          <a:bodyPr wrap="square">
            <a:spAutoFit/>
          </a:bodyPr>
          <a:lstStyle/>
          <a:p>
            <a:r>
              <a:rPr lang="en-US" dirty="0"/>
              <a:t>S001 </a:t>
            </a:r>
            <a:r>
              <a:rPr lang="en-US" dirty="0" smtClean="0"/>
              <a:t>INTERPRETATION (continued)</a:t>
            </a:r>
            <a:endParaRPr lang="en-US" dirty="0"/>
          </a:p>
          <a:p>
            <a:endParaRPr lang="en-US" dirty="0" smtClean="0"/>
          </a:p>
          <a:p>
            <a:r>
              <a:rPr lang="en-US" dirty="0" smtClean="0"/>
              <a:t>... Subject 001</a:t>
            </a:r>
            <a:r>
              <a:rPr lang="en-US" dirty="0"/>
              <a:t>’s tumor had a somatic </a:t>
            </a:r>
            <a:r>
              <a:rPr lang="en-US" dirty="0" err="1"/>
              <a:t>frameshift</a:t>
            </a:r>
            <a:r>
              <a:rPr lang="en-US" dirty="0"/>
              <a:t> insertion in </a:t>
            </a:r>
            <a:r>
              <a:rPr lang="en-US" i="1" dirty="0"/>
              <a:t>BRCA1</a:t>
            </a:r>
            <a:r>
              <a:rPr lang="en-US" dirty="0"/>
              <a:t> with loss of </a:t>
            </a:r>
            <a:r>
              <a:rPr lang="en-US" dirty="0" err="1"/>
              <a:t>heterozygosity</a:t>
            </a:r>
            <a:r>
              <a:rPr lang="en-US" dirty="0"/>
              <a:t> (LOH), a heterozygous </a:t>
            </a:r>
            <a:r>
              <a:rPr lang="en-US" dirty="0" err="1"/>
              <a:t>frameshift</a:t>
            </a:r>
            <a:r>
              <a:rPr lang="en-US" dirty="0"/>
              <a:t> deletion in </a:t>
            </a:r>
            <a:r>
              <a:rPr lang="en-US" i="1" dirty="0"/>
              <a:t>CHEK2,</a:t>
            </a:r>
            <a:r>
              <a:rPr lang="en-US" dirty="0"/>
              <a:t> and two separate </a:t>
            </a:r>
            <a:r>
              <a:rPr lang="en-US" i="1" dirty="0"/>
              <a:t>FGFR2</a:t>
            </a:r>
            <a:r>
              <a:rPr lang="en-US" dirty="0"/>
              <a:t> point mutations generating the variant FGFR2(S252W;Y375C), also with LOH. </a:t>
            </a:r>
            <a:r>
              <a:rPr lang="en-US" dirty="0" smtClean="0"/>
              <a:t>... A </a:t>
            </a:r>
            <a:r>
              <a:rPr lang="en-US" dirty="0"/>
              <a:t>cross-platform comparison of variant allele frequencies showed </a:t>
            </a:r>
            <a:r>
              <a:rPr lang="en-US" i="1" dirty="0">
                <a:solidFill>
                  <a:srgbClr val="FF0000"/>
                </a:solidFill>
              </a:rPr>
              <a:t>FGFR2(S252W;Y375C) </a:t>
            </a:r>
            <a:r>
              <a:rPr lang="en-US" dirty="0">
                <a:solidFill>
                  <a:srgbClr val="FF0000"/>
                </a:solidFill>
              </a:rPr>
              <a:t>levels to be disproportionately higher within the RNA-</a:t>
            </a:r>
            <a:r>
              <a:rPr lang="en-US" dirty="0" err="1">
                <a:solidFill>
                  <a:srgbClr val="FF0000"/>
                </a:solidFill>
              </a:rPr>
              <a:t>Seq</a:t>
            </a:r>
            <a:r>
              <a:rPr lang="en-US" dirty="0">
                <a:solidFill>
                  <a:srgbClr val="FF0000"/>
                </a:solidFill>
              </a:rPr>
              <a:t> dataset compared to UW-</a:t>
            </a:r>
            <a:r>
              <a:rPr lang="en-US" dirty="0" err="1">
                <a:solidFill>
                  <a:srgbClr val="FF0000"/>
                </a:solidFill>
              </a:rPr>
              <a:t>OncoPlex</a:t>
            </a:r>
            <a:r>
              <a:rPr lang="en-US" dirty="0">
                <a:solidFill>
                  <a:srgbClr val="FF0000"/>
                </a:solidFill>
              </a:rPr>
              <a:t> and WES, indicating that the variant allele is selectively expressed</a:t>
            </a:r>
            <a:r>
              <a:rPr lang="en-US" dirty="0"/>
              <a:t>. Members of the ITOMIC Tumor Board predicted that the </a:t>
            </a:r>
            <a:r>
              <a:rPr lang="en-US" i="1" dirty="0"/>
              <a:t>BRCA1</a:t>
            </a:r>
            <a:r>
              <a:rPr lang="en-US" dirty="0"/>
              <a:t> and </a:t>
            </a:r>
            <a:r>
              <a:rPr lang="en-US" i="1" dirty="0"/>
              <a:t>CHEK2</a:t>
            </a:r>
            <a:r>
              <a:rPr lang="en-US" dirty="0"/>
              <a:t> mutations may confer susceptibility to PARP inhibitors.  In considering the FGFR2 mutations members noted that while neither FGFR2 variant had been reported previously in breast cancer, the COSMIC database contained multiple cases of endometrial cancer associated with each variant individually, and a single case of endometrial cancer in which both S252W and Y375C occurred together. </a:t>
            </a:r>
            <a:r>
              <a:rPr lang="en-US" dirty="0">
                <a:solidFill>
                  <a:srgbClr val="FF0000"/>
                </a:solidFill>
              </a:rPr>
              <a:t>Collectively, these results suggested that FGFR2(S252W;Y375C) may be a </a:t>
            </a:r>
            <a:r>
              <a:rPr lang="en-US" b="1" dirty="0">
                <a:solidFill>
                  <a:srgbClr val="FF0000"/>
                </a:solidFill>
              </a:rPr>
              <a:t>driver of tumor growth</a:t>
            </a:r>
            <a:r>
              <a:rPr lang="en-US" dirty="0">
                <a:solidFill>
                  <a:srgbClr val="FF0000"/>
                </a:solidFill>
              </a:rPr>
              <a:t>.   </a:t>
            </a:r>
          </a:p>
        </p:txBody>
      </p:sp>
      <p:sp>
        <p:nvSpPr>
          <p:cNvPr id="5" name="Title 1"/>
          <p:cNvSpPr txBox="1">
            <a:spLocks/>
          </p:cNvSpPr>
          <p:nvPr/>
        </p:nvSpPr>
        <p:spPr>
          <a:xfrm>
            <a:off x="228600" y="-533400"/>
            <a:ext cx="9067800" cy="220954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solidFill>
                  <a:srgbClr val="800000"/>
                </a:solidFill>
              </a:rPr>
              <a:t>Assemble</a:t>
            </a:r>
            <a:r>
              <a:rPr lang="en-US" sz="3200" dirty="0" smtClean="0"/>
              <a:t> personalized cancer models</a:t>
            </a:r>
            <a:br>
              <a:rPr lang="en-US" sz="3200" dirty="0" smtClean="0"/>
            </a:br>
            <a:endParaRPr lang="en-US" sz="3200" dirty="0"/>
          </a:p>
        </p:txBody>
      </p:sp>
      <p:sp>
        <p:nvSpPr>
          <p:cNvPr id="6" name="Title 1"/>
          <p:cNvSpPr txBox="1">
            <a:spLocks/>
          </p:cNvSpPr>
          <p:nvPr/>
        </p:nvSpPr>
        <p:spPr>
          <a:xfrm>
            <a:off x="3352800" y="609852"/>
            <a:ext cx="6019800" cy="129514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solidFill>
                  <a:srgbClr val="800000"/>
                </a:solidFill>
              </a:rPr>
              <a:t>Explain</a:t>
            </a:r>
            <a:r>
              <a:rPr lang="en-US" sz="3200" dirty="0" smtClean="0"/>
              <a:t> the disease process</a:t>
            </a:r>
            <a:endParaRPr lang="en-US" sz="3200" dirty="0"/>
          </a:p>
          <a:p>
            <a:r>
              <a:rPr lang="en-US" sz="3200" dirty="0"/>
              <a:t>	</a:t>
            </a:r>
          </a:p>
        </p:txBody>
      </p:sp>
      <p:sp>
        <p:nvSpPr>
          <p:cNvPr id="7" name="Rectangle 6"/>
          <p:cNvSpPr/>
          <p:nvPr/>
        </p:nvSpPr>
        <p:spPr>
          <a:xfrm>
            <a:off x="152400" y="6287869"/>
            <a:ext cx="4724400" cy="461665"/>
          </a:xfrm>
          <a:prstGeom prst="rect">
            <a:avLst/>
          </a:prstGeom>
        </p:spPr>
        <p:txBody>
          <a:bodyPr wrap="square">
            <a:spAutoFit/>
          </a:bodyPr>
          <a:lstStyle/>
          <a:p>
            <a:r>
              <a:rPr lang="en-US" sz="1200" dirty="0" smtClean="0"/>
              <a:t>This example thanks to Tony Blau, University of Washington.</a:t>
            </a:r>
            <a:br>
              <a:rPr lang="en-US" sz="1200" dirty="0" smtClean="0"/>
            </a:br>
            <a:r>
              <a:rPr lang="en-US" sz="1200" dirty="0"/>
              <a:t>P</a:t>
            </a:r>
            <a:r>
              <a:rPr lang="en-US" sz="1200" dirty="0" smtClean="0"/>
              <a:t>lease </a:t>
            </a:r>
            <a:r>
              <a:rPr lang="en-US" sz="1200" dirty="0"/>
              <a:t>d</a:t>
            </a:r>
            <a:r>
              <a:rPr lang="en-US" sz="1200" dirty="0" smtClean="0"/>
              <a:t>o not reproduce or pass on without permission.</a:t>
            </a:r>
            <a:endParaRPr lang="en-US" sz="1200" dirty="0"/>
          </a:p>
        </p:txBody>
      </p:sp>
    </p:spTree>
    <p:extLst>
      <p:ext uri="{BB962C8B-B14F-4D97-AF65-F5344CB8AC3E}">
        <p14:creationId xmlns:p14="http://schemas.microsoft.com/office/powerpoint/2010/main" val="13874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762000"/>
            <a:ext cx="8991600" cy="4524316"/>
          </a:xfrm>
          <a:prstGeom prst="rect">
            <a:avLst/>
          </a:prstGeom>
        </p:spPr>
        <p:txBody>
          <a:bodyPr wrap="square">
            <a:spAutoFit/>
          </a:bodyPr>
          <a:lstStyle/>
          <a:p>
            <a:r>
              <a:rPr lang="en-US" dirty="0"/>
              <a:t>S001 </a:t>
            </a:r>
            <a:r>
              <a:rPr lang="en-US" dirty="0" smtClean="0"/>
              <a:t>INTERPRETATION (continued)</a:t>
            </a:r>
            <a:endParaRPr lang="en-US" dirty="0"/>
          </a:p>
          <a:p>
            <a:endParaRPr lang="en-US" dirty="0" smtClean="0"/>
          </a:p>
          <a:p>
            <a:r>
              <a:rPr lang="en-US" dirty="0" smtClean="0"/>
              <a:t>...</a:t>
            </a:r>
            <a:r>
              <a:rPr lang="en-US" dirty="0" smtClean="0">
                <a:solidFill>
                  <a:srgbClr val="FF0000"/>
                </a:solidFill>
              </a:rPr>
              <a:t>Both </a:t>
            </a:r>
            <a:r>
              <a:rPr lang="en-US" dirty="0">
                <a:solidFill>
                  <a:srgbClr val="FF0000"/>
                </a:solidFill>
              </a:rPr>
              <a:t>native FGFR2 and the p.S252W variant are susceptible to inhibition by the investigational drugs </a:t>
            </a:r>
            <a:r>
              <a:rPr lang="en-US" dirty="0" err="1" smtClean="0">
                <a:solidFill>
                  <a:srgbClr val="FF0000"/>
                </a:solidFill>
              </a:rPr>
              <a:t>Dovitinib</a:t>
            </a:r>
            <a:r>
              <a:rPr lang="en-US" dirty="0" smtClean="0"/>
              <a:t> (</a:t>
            </a:r>
            <a:r>
              <a:rPr lang="en-US" dirty="0" err="1"/>
              <a:t>Konecny</a:t>
            </a:r>
            <a:r>
              <a:rPr lang="en-US" dirty="0"/>
              <a:t> GE, et al. </a:t>
            </a:r>
            <a:r>
              <a:rPr lang="en-US" dirty="0" err="1"/>
              <a:t>Mol</a:t>
            </a:r>
            <a:r>
              <a:rPr lang="en-US" dirty="0"/>
              <a:t> Cancer </a:t>
            </a:r>
            <a:r>
              <a:rPr lang="en-US" dirty="0" err="1"/>
              <a:t>Ther</a:t>
            </a:r>
            <a:r>
              <a:rPr lang="en-US" dirty="0"/>
              <a:t>. 2013;12:632-42) and NVP-BGJ398 (</a:t>
            </a:r>
            <a:r>
              <a:rPr lang="en-US" dirty="0" err="1"/>
              <a:t>Guagnano</a:t>
            </a:r>
            <a:r>
              <a:rPr lang="en-US" dirty="0"/>
              <a:t> et al. Cancer </a:t>
            </a:r>
            <a:r>
              <a:rPr lang="en-US" dirty="0" err="1"/>
              <a:t>Discov</a:t>
            </a:r>
            <a:r>
              <a:rPr lang="en-US" dirty="0"/>
              <a:t>. 2:1118-33, 2012 PMID: 23002168), and the approved drug, </a:t>
            </a:r>
            <a:r>
              <a:rPr lang="en-US" dirty="0" err="1"/>
              <a:t>Ponatinib</a:t>
            </a:r>
            <a:r>
              <a:rPr lang="en-US" dirty="0"/>
              <a:t> (</a:t>
            </a:r>
            <a:r>
              <a:rPr lang="en-US" dirty="0" err="1"/>
              <a:t>Gozgit</a:t>
            </a:r>
            <a:r>
              <a:rPr lang="en-US" dirty="0"/>
              <a:t> et al. Cancer Research: April 15, 2011; Volume 71, Issue 8, Supplement 1) </a:t>
            </a:r>
            <a:r>
              <a:rPr lang="en-US" dirty="0" smtClean="0">
                <a:solidFill>
                  <a:srgbClr val="FF0000"/>
                </a:solidFill>
              </a:rPr>
              <a:t>Hypothesize </a:t>
            </a:r>
            <a:r>
              <a:rPr lang="en-US" dirty="0" err="1">
                <a:solidFill>
                  <a:srgbClr val="FF0000"/>
                </a:solidFill>
              </a:rPr>
              <a:t>Dovitinib</a:t>
            </a:r>
            <a:r>
              <a:rPr lang="en-US" dirty="0">
                <a:solidFill>
                  <a:srgbClr val="FF0000"/>
                </a:solidFill>
              </a:rPr>
              <a:t> treatment</a:t>
            </a:r>
            <a:r>
              <a:rPr lang="en-US" dirty="0" smtClean="0">
                <a:solidFill>
                  <a:srgbClr val="FF0000"/>
                </a:solidFill>
              </a:rPr>
              <a:t>. </a:t>
            </a:r>
            <a:r>
              <a:rPr lang="en-US" dirty="0" smtClean="0"/>
              <a:t>Subject 001’s tumor had a somatic </a:t>
            </a:r>
            <a:r>
              <a:rPr lang="en-US" dirty="0" err="1" smtClean="0"/>
              <a:t>frameshift</a:t>
            </a:r>
            <a:r>
              <a:rPr lang="en-US" dirty="0" smtClean="0"/>
              <a:t> insertion in </a:t>
            </a:r>
            <a:r>
              <a:rPr lang="en-US" i="1" dirty="0" smtClean="0"/>
              <a:t>BRCA1</a:t>
            </a:r>
            <a:r>
              <a:rPr lang="en-US" dirty="0" smtClean="0"/>
              <a:t> with loss of </a:t>
            </a:r>
            <a:r>
              <a:rPr lang="en-US" dirty="0" err="1" smtClean="0"/>
              <a:t>heterozygosity</a:t>
            </a:r>
            <a:r>
              <a:rPr lang="en-US" dirty="0" smtClean="0"/>
              <a:t> (LOH), a heterozygous </a:t>
            </a:r>
            <a:r>
              <a:rPr lang="en-US" dirty="0" err="1" smtClean="0"/>
              <a:t>frameshift</a:t>
            </a:r>
            <a:r>
              <a:rPr lang="en-US" dirty="0" smtClean="0"/>
              <a:t> deletion in </a:t>
            </a:r>
            <a:r>
              <a:rPr lang="en-US" i="1" dirty="0" smtClean="0"/>
              <a:t>CHEK2,</a:t>
            </a:r>
            <a:r>
              <a:rPr lang="en-US" dirty="0" smtClean="0"/>
              <a:t> and two separate </a:t>
            </a:r>
            <a:r>
              <a:rPr lang="en-US" i="1" dirty="0" smtClean="0"/>
              <a:t>FGFR2</a:t>
            </a:r>
            <a:r>
              <a:rPr lang="en-US" dirty="0" smtClean="0"/>
              <a:t> point mutations generating the variant FGFR2(S252W;Y375C), also with LOH. ... A cross-platform comparison of variant allele frequencies showed </a:t>
            </a:r>
            <a:r>
              <a:rPr lang="en-US" i="1" dirty="0" smtClean="0"/>
              <a:t>FGFR2(S252W;Y375C) </a:t>
            </a:r>
            <a:r>
              <a:rPr lang="en-US" dirty="0" smtClean="0"/>
              <a:t>levels to be disproportionately higher within the RNA-</a:t>
            </a:r>
            <a:r>
              <a:rPr lang="en-US" dirty="0" err="1" smtClean="0"/>
              <a:t>Seq</a:t>
            </a:r>
            <a:r>
              <a:rPr lang="en-US" dirty="0" smtClean="0"/>
              <a:t> dataset compared to UW-</a:t>
            </a:r>
            <a:r>
              <a:rPr lang="en-US" dirty="0" err="1" smtClean="0"/>
              <a:t>OncoPlex</a:t>
            </a:r>
            <a:r>
              <a:rPr lang="en-US" dirty="0" smtClean="0"/>
              <a:t> and WES, indicating that the variant allele is selectively expressed. </a:t>
            </a:r>
            <a:r>
              <a:rPr lang="en-US" dirty="0">
                <a:solidFill>
                  <a:srgbClr val="FF0000"/>
                </a:solidFill>
              </a:rPr>
              <a:t>Members of the ITOMIC Tumor Board predicted that the </a:t>
            </a:r>
            <a:r>
              <a:rPr lang="en-US" i="1" dirty="0">
                <a:solidFill>
                  <a:srgbClr val="FF0000"/>
                </a:solidFill>
              </a:rPr>
              <a:t>BRCA1</a:t>
            </a:r>
            <a:r>
              <a:rPr lang="en-US" dirty="0">
                <a:solidFill>
                  <a:srgbClr val="FF0000"/>
                </a:solidFill>
              </a:rPr>
              <a:t> and </a:t>
            </a:r>
            <a:r>
              <a:rPr lang="en-US" i="1" dirty="0">
                <a:solidFill>
                  <a:srgbClr val="FF0000"/>
                </a:solidFill>
              </a:rPr>
              <a:t>CHEK2</a:t>
            </a:r>
            <a:r>
              <a:rPr lang="en-US" dirty="0">
                <a:solidFill>
                  <a:srgbClr val="FF0000"/>
                </a:solidFill>
              </a:rPr>
              <a:t> mutations may confer susceptibility to PARP </a:t>
            </a:r>
            <a:r>
              <a:rPr lang="en-US" dirty="0" smtClean="0">
                <a:solidFill>
                  <a:srgbClr val="FF0000"/>
                </a:solidFill>
              </a:rPr>
              <a:t>inhibitors.</a:t>
            </a:r>
            <a:r>
              <a:rPr lang="en-US" dirty="0" smtClean="0"/>
              <a:t> ...</a:t>
            </a:r>
            <a:endParaRPr lang="en-US" dirty="0">
              <a:solidFill>
                <a:srgbClr val="FF0000"/>
              </a:solidFill>
            </a:endParaRPr>
          </a:p>
        </p:txBody>
      </p:sp>
      <p:sp>
        <p:nvSpPr>
          <p:cNvPr id="4" name="Title 1"/>
          <p:cNvSpPr txBox="1">
            <a:spLocks/>
          </p:cNvSpPr>
          <p:nvPr/>
        </p:nvSpPr>
        <p:spPr>
          <a:xfrm>
            <a:off x="76200" y="0"/>
            <a:ext cx="8382000" cy="106654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solidFill>
                  <a:srgbClr val="800000"/>
                </a:solidFill>
              </a:rPr>
              <a:t>Create</a:t>
            </a:r>
            <a:r>
              <a:rPr lang="en-US" sz="3200" dirty="0" smtClean="0"/>
              <a:t> and </a:t>
            </a:r>
            <a:r>
              <a:rPr lang="en-US" sz="3200" dirty="0" smtClean="0">
                <a:solidFill>
                  <a:srgbClr val="800000"/>
                </a:solidFill>
              </a:rPr>
              <a:t>test</a:t>
            </a:r>
            <a:r>
              <a:rPr lang="en-US" sz="3200" dirty="0" smtClean="0"/>
              <a:t> treatment plans</a:t>
            </a:r>
          </a:p>
          <a:p>
            <a:r>
              <a:rPr lang="en-US" sz="3200" dirty="0"/>
              <a:t>	</a:t>
            </a:r>
          </a:p>
        </p:txBody>
      </p:sp>
      <p:sp>
        <p:nvSpPr>
          <p:cNvPr id="6" name="Rectangle 5"/>
          <p:cNvSpPr/>
          <p:nvPr/>
        </p:nvSpPr>
        <p:spPr>
          <a:xfrm>
            <a:off x="152400" y="6287869"/>
            <a:ext cx="4724400" cy="461665"/>
          </a:xfrm>
          <a:prstGeom prst="rect">
            <a:avLst/>
          </a:prstGeom>
        </p:spPr>
        <p:txBody>
          <a:bodyPr wrap="square">
            <a:spAutoFit/>
          </a:bodyPr>
          <a:lstStyle/>
          <a:p>
            <a:r>
              <a:rPr lang="en-US" sz="1200" dirty="0" smtClean="0"/>
              <a:t>This example thanks to Tony Blau, University of Washington.</a:t>
            </a:r>
            <a:br>
              <a:rPr lang="en-US" sz="1200" dirty="0" smtClean="0"/>
            </a:br>
            <a:r>
              <a:rPr lang="en-US" sz="1200" dirty="0"/>
              <a:t>P</a:t>
            </a:r>
            <a:r>
              <a:rPr lang="en-US" sz="1200" dirty="0" smtClean="0"/>
              <a:t>lease </a:t>
            </a:r>
            <a:r>
              <a:rPr lang="en-US" sz="1200" dirty="0"/>
              <a:t>d</a:t>
            </a:r>
            <a:r>
              <a:rPr lang="en-US" sz="1200" dirty="0" smtClean="0"/>
              <a:t>o not reproduce or pass on without permission.</a:t>
            </a:r>
            <a:endParaRPr lang="en-US" sz="1200" dirty="0"/>
          </a:p>
        </p:txBody>
      </p:sp>
    </p:spTree>
    <p:extLst>
      <p:ext uri="{BB962C8B-B14F-4D97-AF65-F5344CB8AC3E}">
        <p14:creationId xmlns:p14="http://schemas.microsoft.com/office/powerpoint/2010/main" val="389081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893087"/>
            <a:ext cx="8991600" cy="5355313"/>
          </a:xfrm>
          <a:prstGeom prst="rect">
            <a:avLst/>
          </a:prstGeom>
        </p:spPr>
        <p:txBody>
          <a:bodyPr wrap="square">
            <a:spAutoFit/>
          </a:bodyPr>
          <a:lstStyle/>
          <a:p>
            <a:r>
              <a:rPr lang="en-US" dirty="0" smtClean="0"/>
              <a:t>S001 </a:t>
            </a:r>
            <a:r>
              <a:rPr lang="en-US" dirty="0"/>
              <a:t>ACTIONS AND OUTCOMES</a:t>
            </a:r>
          </a:p>
          <a:p>
            <a:r>
              <a:rPr lang="en-US" dirty="0"/>
              <a:t> </a:t>
            </a:r>
          </a:p>
          <a:p>
            <a:r>
              <a:rPr lang="en-US" dirty="0"/>
              <a:t>The patient had an excellent response to </a:t>
            </a:r>
            <a:r>
              <a:rPr lang="en-US" dirty="0" err="1"/>
              <a:t>Cisplatin</a:t>
            </a:r>
            <a:r>
              <a:rPr lang="en-US" dirty="0"/>
              <a:t>, but could not continue treatment due to hematological toxicity. </a:t>
            </a:r>
            <a:r>
              <a:rPr lang="en-US" dirty="0">
                <a:solidFill>
                  <a:srgbClr val="FF0000"/>
                </a:solidFill>
              </a:rPr>
              <a:t>The ITOMIC Tumor Board recommended that attempts be made to access a PARP inhibitor trial, and that an FGFR2 inhibitor be considered. </a:t>
            </a:r>
            <a:r>
              <a:rPr lang="en-US" dirty="0" err="1" smtClean="0"/>
              <a:t>AbbVie</a:t>
            </a:r>
            <a:r>
              <a:rPr lang="en-US" dirty="0" smtClean="0"/>
              <a:t> </a:t>
            </a:r>
            <a:r>
              <a:rPr lang="en-US" dirty="0"/>
              <a:t>made the PARP inhibitor, </a:t>
            </a:r>
            <a:r>
              <a:rPr lang="en-US" dirty="0" err="1"/>
              <a:t>Veliparib</a:t>
            </a:r>
            <a:r>
              <a:rPr lang="en-US" dirty="0"/>
              <a:t>, available on a compassionate use basis.  We therefore submitted a single patient investigational new drug (IND) application for </a:t>
            </a:r>
            <a:r>
              <a:rPr lang="en-US" dirty="0" err="1">
                <a:solidFill>
                  <a:srgbClr val="FF0000"/>
                </a:solidFill>
              </a:rPr>
              <a:t>Veliparib</a:t>
            </a:r>
            <a:r>
              <a:rPr lang="en-US" dirty="0">
                <a:solidFill>
                  <a:srgbClr val="FF0000"/>
                </a:solidFill>
              </a:rPr>
              <a:t>, and this was initiated at a dose of 300 mg twice daily with a planned dose escalation after two weeks to 400 mg twice daily.  </a:t>
            </a:r>
            <a:r>
              <a:rPr lang="en-US" dirty="0"/>
              <a:t>Nausea prevented this planned dose </a:t>
            </a:r>
            <a:r>
              <a:rPr lang="en-US" dirty="0" smtClean="0"/>
              <a:t>increase.</a:t>
            </a:r>
            <a:r>
              <a:rPr lang="en-US" dirty="0"/>
              <a:t> </a:t>
            </a:r>
            <a:r>
              <a:rPr lang="en-US" dirty="0" smtClean="0"/>
              <a:t>After </a:t>
            </a:r>
            <a:r>
              <a:rPr lang="en-US" dirty="0"/>
              <a:t>10 weeks of </a:t>
            </a:r>
            <a:r>
              <a:rPr lang="en-US" dirty="0" err="1"/>
              <a:t>Veliparib</a:t>
            </a:r>
            <a:r>
              <a:rPr lang="en-US" dirty="0"/>
              <a:t> treatment the patient developed a new skin rash. A skin biopsy demonstrated tumor cells, and the patient underwent 4 separate punch biopsies of the skin</a:t>
            </a:r>
            <a:r>
              <a:rPr lang="en-US" dirty="0" smtClean="0"/>
              <a:t>. [...] The </a:t>
            </a:r>
            <a:r>
              <a:rPr lang="en-US" dirty="0"/>
              <a:t>patient was able to obtain </a:t>
            </a:r>
            <a:r>
              <a:rPr lang="en-US" dirty="0" err="1"/>
              <a:t>Ponatinib</a:t>
            </a:r>
            <a:r>
              <a:rPr lang="en-US" dirty="0"/>
              <a:t> without cost through ARIAD’s patient assistance program.   </a:t>
            </a:r>
            <a:r>
              <a:rPr lang="en-US" dirty="0">
                <a:solidFill>
                  <a:srgbClr val="FF0000"/>
                </a:solidFill>
              </a:rPr>
              <a:t>After performing another set of study-related biopsies upon completion of </a:t>
            </a:r>
            <a:r>
              <a:rPr lang="en-US" dirty="0" err="1">
                <a:solidFill>
                  <a:srgbClr val="FF0000"/>
                </a:solidFill>
              </a:rPr>
              <a:t>Veliparib</a:t>
            </a:r>
            <a:r>
              <a:rPr lang="en-US" dirty="0">
                <a:solidFill>
                  <a:srgbClr val="FF0000"/>
                </a:solidFill>
              </a:rPr>
              <a:t>, Subject 001 initiated treatment with </a:t>
            </a:r>
            <a:r>
              <a:rPr lang="en-US" dirty="0" err="1">
                <a:solidFill>
                  <a:srgbClr val="FF0000"/>
                </a:solidFill>
              </a:rPr>
              <a:t>Ponatinib</a:t>
            </a:r>
            <a:r>
              <a:rPr lang="en-US" dirty="0">
                <a:solidFill>
                  <a:srgbClr val="FF0000"/>
                </a:solidFill>
              </a:rPr>
              <a:t>.  Over the ensuing 4 weeks, her skin lesions </a:t>
            </a:r>
            <a:r>
              <a:rPr lang="en-US" dirty="0" smtClean="0">
                <a:solidFill>
                  <a:srgbClr val="FF0000"/>
                </a:solidFill>
              </a:rPr>
              <a:t>regressed, however. Serial </a:t>
            </a:r>
            <a:r>
              <a:rPr lang="en-US" dirty="0">
                <a:solidFill>
                  <a:srgbClr val="FF0000"/>
                </a:solidFill>
              </a:rPr>
              <a:t>measurements of CTCs was consistent with a response to </a:t>
            </a:r>
            <a:r>
              <a:rPr lang="en-US" dirty="0" err="1">
                <a:solidFill>
                  <a:srgbClr val="FF0000"/>
                </a:solidFill>
              </a:rPr>
              <a:t>Cisplatin</a:t>
            </a:r>
            <a:r>
              <a:rPr lang="en-US" dirty="0">
                <a:solidFill>
                  <a:srgbClr val="FF0000"/>
                </a:solidFill>
              </a:rPr>
              <a:t>, </a:t>
            </a:r>
            <a:r>
              <a:rPr lang="en-US" b="1" dirty="0">
                <a:solidFill>
                  <a:srgbClr val="FF0000"/>
                </a:solidFill>
              </a:rPr>
              <a:t>an initial response but eventual progression on </a:t>
            </a:r>
            <a:r>
              <a:rPr lang="en-US" b="1" dirty="0" err="1">
                <a:solidFill>
                  <a:srgbClr val="FF0000"/>
                </a:solidFill>
              </a:rPr>
              <a:t>Veliparib</a:t>
            </a:r>
            <a:r>
              <a:rPr lang="en-US" b="1" dirty="0">
                <a:solidFill>
                  <a:srgbClr val="FF0000"/>
                </a:solidFill>
              </a:rPr>
              <a:t>, and a response to </a:t>
            </a:r>
            <a:r>
              <a:rPr lang="en-US" b="1" dirty="0" err="1">
                <a:solidFill>
                  <a:srgbClr val="FF0000"/>
                </a:solidFill>
              </a:rPr>
              <a:t>Ponatinib</a:t>
            </a:r>
            <a:r>
              <a:rPr lang="en-US" b="1" dirty="0">
                <a:solidFill>
                  <a:srgbClr val="FF0000"/>
                </a:solidFill>
              </a:rPr>
              <a:t> </a:t>
            </a:r>
            <a:r>
              <a:rPr lang="en-US" dirty="0">
                <a:solidFill>
                  <a:srgbClr val="FF0000"/>
                </a:solidFill>
              </a:rPr>
              <a:t>(Supplemental Figure)</a:t>
            </a:r>
          </a:p>
        </p:txBody>
      </p:sp>
      <p:sp>
        <p:nvSpPr>
          <p:cNvPr id="5" name="Title 1"/>
          <p:cNvSpPr txBox="1">
            <a:spLocks/>
          </p:cNvSpPr>
          <p:nvPr/>
        </p:nvSpPr>
        <p:spPr>
          <a:xfrm>
            <a:off x="76200" y="0"/>
            <a:ext cx="8382000" cy="106654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3600" b="1" i="0" kern="1200" baseline="0">
                <a:solidFill>
                  <a:schemeClr val="accent1"/>
                </a:solidFill>
                <a:latin typeface="Arial Rounded MT Bold"/>
                <a:ea typeface="+mj-ea"/>
                <a:cs typeface="Arial Rounded MT Bold"/>
              </a:defRPr>
            </a:lvl1pPr>
          </a:lstStyle>
          <a:p>
            <a:r>
              <a:rPr lang="en-US" sz="3200" dirty="0" smtClean="0">
                <a:solidFill>
                  <a:srgbClr val="800000"/>
                </a:solidFill>
              </a:rPr>
              <a:t>Create</a:t>
            </a:r>
            <a:r>
              <a:rPr lang="en-US" sz="3200" dirty="0" smtClean="0"/>
              <a:t> and </a:t>
            </a:r>
            <a:r>
              <a:rPr lang="en-US" sz="3200" dirty="0" smtClean="0">
                <a:solidFill>
                  <a:srgbClr val="800000"/>
                </a:solidFill>
              </a:rPr>
              <a:t>test</a:t>
            </a:r>
            <a:r>
              <a:rPr lang="en-US" sz="3200" dirty="0" smtClean="0"/>
              <a:t> treatment plans</a:t>
            </a:r>
          </a:p>
          <a:p>
            <a:r>
              <a:rPr lang="en-US" sz="3200" dirty="0"/>
              <a:t>	</a:t>
            </a:r>
          </a:p>
        </p:txBody>
      </p:sp>
      <p:sp>
        <p:nvSpPr>
          <p:cNvPr id="6" name="Rectangle 5"/>
          <p:cNvSpPr/>
          <p:nvPr/>
        </p:nvSpPr>
        <p:spPr>
          <a:xfrm>
            <a:off x="152400" y="6287869"/>
            <a:ext cx="4724400" cy="461665"/>
          </a:xfrm>
          <a:prstGeom prst="rect">
            <a:avLst/>
          </a:prstGeom>
        </p:spPr>
        <p:txBody>
          <a:bodyPr wrap="square">
            <a:spAutoFit/>
          </a:bodyPr>
          <a:lstStyle/>
          <a:p>
            <a:r>
              <a:rPr lang="en-US" sz="1200" dirty="0" smtClean="0"/>
              <a:t>This example thanks to Tony Blau, University of Washington.</a:t>
            </a:r>
            <a:br>
              <a:rPr lang="en-US" sz="1200" dirty="0" smtClean="0"/>
            </a:br>
            <a:r>
              <a:rPr lang="en-US" sz="1200" dirty="0"/>
              <a:t>P</a:t>
            </a:r>
            <a:r>
              <a:rPr lang="en-US" sz="1200" dirty="0" smtClean="0"/>
              <a:t>lease </a:t>
            </a:r>
            <a:r>
              <a:rPr lang="en-US" sz="1200" dirty="0"/>
              <a:t>d</a:t>
            </a:r>
            <a:r>
              <a:rPr lang="en-US" sz="1200" dirty="0" smtClean="0"/>
              <a:t>o not reproduce or pass on without permission.</a:t>
            </a:r>
            <a:endParaRPr lang="en-US" sz="1200" dirty="0"/>
          </a:p>
        </p:txBody>
      </p:sp>
    </p:spTree>
    <p:extLst>
      <p:ext uri="{BB962C8B-B14F-4D97-AF65-F5344CB8AC3E}">
        <p14:creationId xmlns:p14="http://schemas.microsoft.com/office/powerpoint/2010/main" val="130541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596900"/>
            <a:ext cx="8991600" cy="5664200"/>
          </a:xfrm>
          <a:prstGeom prst="rect">
            <a:avLst/>
          </a:prstGeom>
        </p:spPr>
      </p:pic>
    </p:spTree>
    <p:extLst>
      <p:ext uri="{BB962C8B-B14F-4D97-AF65-F5344CB8AC3E}">
        <p14:creationId xmlns:p14="http://schemas.microsoft.com/office/powerpoint/2010/main" val="28117846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597</TotalTime>
  <Words>3544</Words>
  <Application>Microsoft Macintosh PowerPoint</Application>
  <PresentationFormat>On-screen Show (4:3)</PresentationFormat>
  <Paragraphs>601</Paragraphs>
  <Slides>88</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0" baseType="lpstr">
      <vt:lpstr>Office Theme</vt:lpstr>
      <vt:lpstr>Microsoft Word 97 - 2004 Document</vt:lpstr>
      <vt:lpstr>Clinical Trails Science, Ants, and Eliza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Pick a number</vt:lpstr>
      <vt:lpstr>PowerPoint Presentation</vt:lpstr>
      <vt:lpstr>PowerPoint Presentation</vt:lpstr>
      <vt:lpstr>PowerPoint Presentation</vt:lpstr>
      <vt:lpstr>PowerPoint Presentation</vt:lpstr>
      <vt:lpstr>PowerPoint Presentation</vt:lpstr>
      <vt:lpstr>The decision problem: What to do to who, when?</vt:lpstr>
      <vt:lpstr>PowerPoint Presentation</vt:lpstr>
      <vt:lpstr>Pre-Omic Oncology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decision problem: What to do to who, when?</vt:lpstr>
      <vt:lpstr>PowerPoint Presentation</vt:lpstr>
      <vt:lpstr>Pre-Omic Oncology Workflow</vt:lpstr>
      <vt:lpstr>PowerPoint Presentation</vt:lpstr>
      <vt:lpstr>Precision Oncology Workflow</vt:lpstr>
      <vt:lpstr>Go</vt:lpstr>
      <vt:lpstr>PowerPoint Presentation</vt:lpstr>
      <vt:lpstr>Simon’s Nth Heuristic:     “Follow the Experts!”                              </vt:lpstr>
      <vt:lpstr>PowerPoint Presentation</vt:lpstr>
      <vt:lpstr>Molecular Tumor Board</vt:lpstr>
      <vt:lpstr>PowerPoint Presentation</vt:lpstr>
      <vt:lpstr>PowerPoint Presentation</vt:lpstr>
      <vt:lpstr>PowerPoint Presentation</vt:lpstr>
      <vt:lpstr>Rapid Learning Precision Oncology</vt:lpstr>
      <vt:lpstr>Global Cumulative Treatment Analysis (GCTA)</vt:lpstr>
      <vt:lpstr>PowerPoint Presentation</vt:lpstr>
      <vt:lpstr>MTBs are literally engineering treatment plans for dying patients ... with NO TOOLS!!</vt:lpstr>
      <vt:lpstr>PowerPoint Presentation</vt:lpstr>
      <vt:lpstr>PowerPoint Presentation</vt:lpstr>
      <vt:lpstr>PowerPoint Presentation</vt:lpstr>
      <vt:lpstr>PowerPoint Presentation</vt:lpstr>
      <vt:lpstr>1. In Molecular Tumor Boards, cancer experts from       many fields reason about the most difficult cases.  2. The goal of MTBs is explicitly to assemble a model of       the disease process in the patient, based upon the       best current knowledge, and then to reason       from that model and everything known about        the patient, to rank treatment options.  3. MTBs expose this knowledge and reasoning in their       inputs, discussions, and reports.  4. MTB participants, being experts, use knowledge      that is not available from the literature, nor from      any other easily accessible source.</vt:lpstr>
      <vt:lpstr>Kinds of knowledge unique to practice:                                             (most conveniently accessible via MTBs)  1. What parts of the literature are too early?      (too tentative to be useful in practice) 2. What parts of the literature are outdated?       (no longer believed to be useful in practice) 3. Knowledge not available at all in the literature      (e.g., ethical, political)  4. What are the importance relationships between        the various knowledge elements? 5. How knowledge is interpreted in context of use? 6. In-context cross-domain translations/relations. 7. Assembly and explanation heuristics.      (the “how to” of practical model-based reasoning) </vt:lpstr>
      <vt:lpstr>Kinds of knowledge unique to MTBs:   1. Arguments pro and con hypotheses.      (Published case reports are highly sanitized and         are written explicitly for educational purposes.) 2. Rationales for rejected hypotheses.      (Often these never show up anywhere else!) 3. Explicit “insider” (unpublished) knowledge.      (e.g., as above: too early, outdated, ethical, political, ...) 4. Implicit (unpublishable) knowledge relating to this       particular sort of problem solving.  5. Stats on the sorts of cases that typically occur,       and on the sorts of difficulties typically arise. </vt:lpstr>
      <vt:lpstr>PowerPoint Presentation</vt:lpstr>
      <vt:lpstr>For the hardest cases:   a. Trajectories of disease model assembly    processes.  b. Highlighting of relevant evidence and    gaps wrt and in background knowledge.  c. Explanations (derivations /proofs)   relating evidence to hypotheses.   d. Hypotheses (and sometimes   tests of them). </vt:lpstr>
      <vt:lpstr>Simon’s Nth+1 Heuristic:    “Understand Expert Reasoning!”                              </vt:lpstr>
      <vt:lpstr>PowerPoint Presentation</vt:lpstr>
      <vt:lpstr>E.g., Probabilistic Explanation Based Generalization</vt:lpstr>
      <vt:lpstr>PowerPoint Presentation</vt:lpstr>
      <vt:lpstr>Bayes Community ACH:  Many Linked Local Analyses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Shrager</dc:creator>
  <cp:lastModifiedBy>Jeff Shrager</cp:lastModifiedBy>
  <cp:revision>72</cp:revision>
  <dcterms:created xsi:type="dcterms:W3CDTF">2016-04-03T05:11:23Z</dcterms:created>
  <dcterms:modified xsi:type="dcterms:W3CDTF">2016-04-03T15:12:21Z</dcterms:modified>
</cp:coreProperties>
</file>